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6" r:id="rId2"/>
    <p:sldId id="359" r:id="rId3"/>
    <p:sldId id="369" r:id="rId4"/>
    <p:sldId id="390" r:id="rId5"/>
    <p:sldId id="393" r:id="rId6"/>
    <p:sldId id="392" r:id="rId7"/>
    <p:sldId id="361" r:id="rId8"/>
    <p:sldId id="383" r:id="rId9"/>
    <p:sldId id="396" r:id="rId10"/>
    <p:sldId id="378" r:id="rId11"/>
    <p:sldId id="404" r:id="rId12"/>
    <p:sldId id="280" r:id="rId13"/>
    <p:sldId id="427" r:id="rId14"/>
    <p:sldId id="428" r:id="rId15"/>
    <p:sldId id="429" r:id="rId16"/>
    <p:sldId id="398" r:id="rId17"/>
    <p:sldId id="405" r:id="rId18"/>
    <p:sldId id="385" r:id="rId19"/>
    <p:sldId id="380" r:id="rId20"/>
    <p:sldId id="260" r:id="rId21"/>
    <p:sldId id="270" r:id="rId22"/>
    <p:sldId id="418" r:id="rId23"/>
    <p:sldId id="326" r:id="rId24"/>
    <p:sldId id="327" r:id="rId25"/>
    <p:sldId id="323" r:id="rId26"/>
    <p:sldId id="412" r:id="rId27"/>
    <p:sldId id="386" r:id="rId28"/>
    <p:sldId id="413" r:id="rId29"/>
    <p:sldId id="397" r:id="rId30"/>
    <p:sldId id="356" r:id="rId31"/>
    <p:sldId id="424" r:id="rId32"/>
    <p:sldId id="425" r:id="rId33"/>
    <p:sldId id="274" r:id="rId34"/>
    <p:sldId id="409" r:id="rId35"/>
    <p:sldId id="410" r:id="rId36"/>
    <p:sldId id="430" r:id="rId37"/>
    <p:sldId id="275" r:id="rId38"/>
    <p:sldId id="395" r:id="rId39"/>
    <p:sldId id="379" r:id="rId40"/>
    <p:sldId id="381" r:id="rId41"/>
    <p:sldId id="399" r:id="rId42"/>
    <p:sldId id="284" r:id="rId43"/>
    <p:sldId id="285" r:id="rId44"/>
    <p:sldId id="286" r:id="rId45"/>
    <p:sldId id="318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6357" autoAdjust="0"/>
  </p:normalViewPr>
  <p:slideViewPr>
    <p:cSldViewPr snapToGrid="0">
      <p:cViewPr varScale="1">
        <p:scale>
          <a:sx n="118" d="100"/>
          <a:sy n="118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51278668700444"/>
          <c:y val="0.11944041117422995"/>
          <c:w val="0.5138164012220986"/>
          <c:h val="0.4100512505574686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охвата детей по направлениям дополнительного образования в 2022 году</c:v>
                </c:pt>
              </c:strCache>
            </c:strRef>
          </c:tx>
          <c:explosion val="1"/>
          <c:dLbls>
            <c:dLbl>
              <c:idx val="0"/>
              <c:layout>
                <c:manualLayout>
                  <c:x val="0.10137872066640144"/>
                  <c:y val="-5.113880892801461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7C-4DE3-A4B4-55379BF10D21}"/>
                </c:ext>
              </c:extLst>
            </c:dLbl>
            <c:dLbl>
              <c:idx val="1"/>
              <c:layout>
                <c:manualLayout>
                  <c:x val="0.11658552876636166"/>
                  <c:y val="-2.045552357120583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7C-4DE3-A4B4-55379BF10D21}"/>
                </c:ext>
              </c:extLst>
            </c:dLbl>
            <c:dLbl>
              <c:idx val="2"/>
              <c:layout>
                <c:manualLayout>
                  <c:x val="0.11405106074970153"/>
                  <c:y val="4.091104714241130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7C-4DE3-A4B4-55379BF10D21}"/>
                </c:ext>
              </c:extLst>
            </c:dLbl>
            <c:dLbl>
              <c:idx val="3"/>
              <c:layout>
                <c:manualLayout>
                  <c:x val="0.11151659273304158"/>
                  <c:y val="4.500215185665276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7C-4DE3-A4B4-55379BF10D21}"/>
                </c:ext>
              </c:extLst>
            </c:dLbl>
            <c:dLbl>
              <c:idx val="4"/>
              <c:layout>
                <c:manualLayout>
                  <c:x val="-0.1622059530662423"/>
                  <c:y val="1.227331414272342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7C-4DE3-A4B4-55379BF10D21}"/>
                </c:ext>
              </c:extLst>
            </c:dLbl>
            <c:dLbl>
              <c:idx val="5"/>
              <c:layout>
                <c:manualLayout>
                  <c:x val="-0.17741276116620253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7C-4DE3-A4B4-55379BF10D21}"/>
                </c:ext>
              </c:extLst>
            </c:dLbl>
            <c:dLbl>
              <c:idx val="6"/>
              <c:layout>
                <c:manualLayout>
                  <c:x val="-0.15586978302459223"/>
                  <c:y val="8.182209428482335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7C-4DE3-A4B4-55379BF10D21}"/>
                </c:ext>
              </c:extLst>
            </c:dLbl>
            <c:dLbl>
              <c:idx val="7"/>
              <c:layout>
                <c:manualLayout>
                  <c:x val="-0.19768850529948287"/>
                  <c:y val="-4.704770421377343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7C-4DE3-A4B4-55379BF10D2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техническое</c:v>
                </c:pt>
                <c:pt idx="1">
                  <c:v>естественнонаучное</c:v>
                </c:pt>
                <c:pt idx="2">
                  <c:v>туристско-краеведческое </c:v>
                </c:pt>
                <c:pt idx="3">
                  <c:v>социально- гуманитарное</c:v>
                </c:pt>
                <c:pt idx="4">
                  <c:v>общеразвивающим программам в области искусств </c:v>
                </c:pt>
                <c:pt idx="5">
                  <c:v>предпрофессиональные программы в области искусств</c:v>
                </c:pt>
                <c:pt idx="6">
                  <c:v>общеразвивающие программы в области физической культуры и спорта</c:v>
                </c:pt>
                <c:pt idx="7">
                  <c:v>предпрофессиональным программам в области физической культуры и спорта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14.1</c:v>
                </c:pt>
                <c:pt idx="1">
                  <c:v>7.8</c:v>
                </c:pt>
                <c:pt idx="2">
                  <c:v>3</c:v>
                </c:pt>
                <c:pt idx="3">
                  <c:v>15.7</c:v>
                </c:pt>
                <c:pt idx="4">
                  <c:v>29.8</c:v>
                </c:pt>
                <c:pt idx="5">
                  <c:v>4.8</c:v>
                </c:pt>
                <c:pt idx="6">
                  <c:v>18.8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7C-4DE3-A4B4-55379BF10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5.7009889470622452E-2"/>
          <c:y val="0.56031569173630458"/>
          <c:w val="0.92437463641652118"/>
          <c:h val="0.3416711629709239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1C3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опубликованных статей </a:t>
            </a:r>
          </a:p>
          <a:p>
            <a:pPr>
              <a:defRPr/>
            </a:pPr>
            <a:r>
              <a:rPr lang="ru-RU" b="1" dirty="0">
                <a:solidFill>
                  <a:srgbClr val="1C3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журнале «Дополнительное образование Якутии»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№ 1 2016</c:v>
                </c:pt>
                <c:pt idx="1">
                  <c:v>№ 2 2016</c:v>
                </c:pt>
                <c:pt idx="2">
                  <c:v>№ 3 2017</c:v>
                </c:pt>
                <c:pt idx="3">
                  <c:v>№ 4 2018</c:v>
                </c:pt>
                <c:pt idx="4">
                  <c:v>№ 5 2019</c:v>
                </c:pt>
                <c:pt idx="5">
                  <c:v>№ 6 2020</c:v>
                </c:pt>
                <c:pt idx="6">
                  <c:v>№ 7 2020</c:v>
                </c:pt>
                <c:pt idx="7">
                  <c:v>№ 8 2021</c:v>
                </c:pt>
                <c:pt idx="8">
                  <c:v>№ 9 2021</c:v>
                </c:pt>
                <c:pt idx="9">
                  <c:v>№ 10 2022</c:v>
                </c:pt>
                <c:pt idx="10">
                  <c:v>№ 11 2022</c:v>
                </c:pt>
                <c:pt idx="11">
                  <c:v>№ 12 2023</c:v>
                </c:pt>
                <c:pt idx="12">
                  <c:v>№ 13 2023</c:v>
                </c:pt>
                <c:pt idx="13">
                  <c:v>№ 14 2024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36</c:v>
                </c:pt>
                <c:pt idx="1">
                  <c:v>36</c:v>
                </c:pt>
                <c:pt idx="2">
                  <c:v>31</c:v>
                </c:pt>
                <c:pt idx="3">
                  <c:v>57</c:v>
                </c:pt>
                <c:pt idx="4">
                  <c:v>34</c:v>
                </c:pt>
                <c:pt idx="5">
                  <c:v>33</c:v>
                </c:pt>
                <c:pt idx="6">
                  <c:v>39</c:v>
                </c:pt>
                <c:pt idx="7">
                  <c:v>26</c:v>
                </c:pt>
                <c:pt idx="8">
                  <c:v>41</c:v>
                </c:pt>
                <c:pt idx="9">
                  <c:v>45</c:v>
                </c:pt>
                <c:pt idx="10">
                  <c:v>39</c:v>
                </c:pt>
                <c:pt idx="11">
                  <c:v>35</c:v>
                </c:pt>
                <c:pt idx="12">
                  <c:v>47</c:v>
                </c:pt>
                <c:pt idx="1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E0-4831-BAF0-991F479F47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№ 1 2016</c:v>
                </c:pt>
                <c:pt idx="1">
                  <c:v>№ 2 2016</c:v>
                </c:pt>
                <c:pt idx="2">
                  <c:v>№ 3 2017</c:v>
                </c:pt>
                <c:pt idx="3">
                  <c:v>№ 4 2018</c:v>
                </c:pt>
                <c:pt idx="4">
                  <c:v>№ 5 2019</c:v>
                </c:pt>
                <c:pt idx="5">
                  <c:v>№ 6 2020</c:v>
                </c:pt>
                <c:pt idx="6">
                  <c:v>№ 7 2020</c:v>
                </c:pt>
                <c:pt idx="7">
                  <c:v>№ 8 2021</c:v>
                </c:pt>
                <c:pt idx="8">
                  <c:v>№ 9 2021</c:v>
                </c:pt>
                <c:pt idx="9">
                  <c:v>№ 10 2022</c:v>
                </c:pt>
                <c:pt idx="10">
                  <c:v>№ 11 2022</c:v>
                </c:pt>
                <c:pt idx="11">
                  <c:v>№ 12 2023</c:v>
                </c:pt>
                <c:pt idx="12">
                  <c:v>№ 13 2023</c:v>
                </c:pt>
                <c:pt idx="13">
                  <c:v>№ 14 2024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7-1EE0-4831-BAF0-991F479F479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№ 1 2016</c:v>
                </c:pt>
                <c:pt idx="1">
                  <c:v>№ 2 2016</c:v>
                </c:pt>
                <c:pt idx="2">
                  <c:v>№ 3 2017</c:v>
                </c:pt>
                <c:pt idx="3">
                  <c:v>№ 4 2018</c:v>
                </c:pt>
                <c:pt idx="4">
                  <c:v>№ 5 2019</c:v>
                </c:pt>
                <c:pt idx="5">
                  <c:v>№ 6 2020</c:v>
                </c:pt>
                <c:pt idx="6">
                  <c:v>№ 7 2020</c:v>
                </c:pt>
                <c:pt idx="7">
                  <c:v>№ 8 2021</c:v>
                </c:pt>
                <c:pt idx="8">
                  <c:v>№ 9 2021</c:v>
                </c:pt>
                <c:pt idx="9">
                  <c:v>№ 10 2022</c:v>
                </c:pt>
                <c:pt idx="10">
                  <c:v>№ 11 2022</c:v>
                </c:pt>
                <c:pt idx="11">
                  <c:v>№ 12 2023</c:v>
                </c:pt>
                <c:pt idx="12">
                  <c:v>№ 13 2023</c:v>
                </c:pt>
                <c:pt idx="13">
                  <c:v>№ 14 2024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8-1EE0-4831-BAF0-991F479F47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3819552"/>
        <c:axId val="223819944"/>
        <c:axId val="0"/>
      </c:bar3DChart>
      <c:catAx>
        <c:axId val="22381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819944"/>
        <c:crosses val="autoZero"/>
        <c:auto val="1"/>
        <c:lblAlgn val="ctr"/>
        <c:lblOffset val="100"/>
        <c:noMultiLvlLbl val="0"/>
      </c:catAx>
      <c:valAx>
        <c:axId val="223819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81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выданных авторам свидетельств о публикации и получении экспертной оценки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5046368507927003E-2"/>
          <c:y val="0.24785092305719447"/>
          <c:w val="0.88208793689768317"/>
          <c:h val="0.642001336198146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проведена экспертиза статей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65</c:v>
                </c:pt>
                <c:pt idx="1">
                  <c:v>26</c:v>
                </c:pt>
                <c:pt idx="2">
                  <c:v>50</c:v>
                </c:pt>
                <c:pt idx="3">
                  <c:v>33</c:v>
                </c:pt>
                <c:pt idx="4">
                  <c:v>61</c:v>
                </c:pt>
                <c:pt idx="5">
                  <c:v>64</c:v>
                </c:pt>
                <c:pt idx="6">
                  <c:v>72</c:v>
                </c:pt>
                <c:pt idx="7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0E-4726-84E1-0976D67E5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9715992"/>
        <c:axId val="229716776"/>
      </c:barChart>
      <c:catAx>
        <c:axId val="229715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716776"/>
        <c:crosses val="autoZero"/>
        <c:auto val="1"/>
        <c:lblAlgn val="ctr"/>
        <c:lblOffset val="100"/>
        <c:noMultiLvlLbl val="0"/>
      </c:catAx>
      <c:valAx>
        <c:axId val="229716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715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7E8B15-14D4-42F2-A0C7-6CC8EC73DAB9}" type="doc">
      <dgm:prSet loTypeId="urn:microsoft.com/office/officeart/2008/layout/AlternatingHexagons" loCatId="list" qsTypeId="urn:microsoft.com/office/officeart/2005/8/quickstyle/3d5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95CE903D-AC8F-46DA-BA8E-BE5BD4816759}">
      <dgm:prSet phldrT="[Текст]"/>
      <dgm:spPr/>
      <dgm:t>
        <a:bodyPr/>
        <a:lstStyle/>
        <a:p>
          <a:r>
            <a:rPr lang="ru-RU" dirty="0"/>
            <a:t>Региональный ресурсный центр поддержки и развития Российского движения школьников</a:t>
          </a:r>
        </a:p>
      </dgm:t>
    </dgm:pt>
    <dgm:pt modelId="{7EC117B5-9BCF-4D18-A174-F9393F0D84D9}" type="parTrans" cxnId="{01681EB4-D402-41E4-8360-83AFFA6C795F}">
      <dgm:prSet/>
      <dgm:spPr/>
      <dgm:t>
        <a:bodyPr/>
        <a:lstStyle/>
        <a:p>
          <a:endParaRPr lang="ru-RU"/>
        </a:p>
      </dgm:t>
    </dgm:pt>
    <dgm:pt modelId="{F246252C-9062-40B1-9058-59008C80B101}" type="sibTrans" cxnId="{01681EB4-D402-41E4-8360-83AFFA6C795F}">
      <dgm:prSet/>
      <dgm:spPr/>
      <dgm:t>
        <a:bodyPr/>
        <a:lstStyle/>
        <a:p>
          <a:endParaRPr lang="ru-RU"/>
        </a:p>
      </dgm:t>
    </dgm:pt>
    <dgm:pt modelId="{0984D7C0-50CE-4F2A-8744-F7FC28C15CEA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/>
            <a:t>.</a:t>
          </a:r>
        </a:p>
      </dgm:t>
    </dgm:pt>
    <dgm:pt modelId="{7F57999B-90A1-40F9-99C7-60EC1798EA06}" type="parTrans" cxnId="{1FC7522C-770C-47B1-B804-27112B017B4F}">
      <dgm:prSet/>
      <dgm:spPr/>
      <dgm:t>
        <a:bodyPr/>
        <a:lstStyle/>
        <a:p>
          <a:endParaRPr lang="ru-RU"/>
        </a:p>
      </dgm:t>
    </dgm:pt>
    <dgm:pt modelId="{8A8E65EC-F71C-43C9-8C11-A64F9C326BDA}" type="sibTrans" cxnId="{1FC7522C-770C-47B1-B804-27112B017B4F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996E57D-B4FE-430E-94D4-115BAF8CB79C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.</a:t>
          </a:r>
        </a:p>
      </dgm:t>
    </dgm:pt>
    <dgm:pt modelId="{F87010AE-C9C0-42FE-92EC-0425058B4654}" type="parTrans" cxnId="{B55E3E57-DAD4-4D32-90E6-A5107B998375}">
      <dgm:prSet/>
      <dgm:spPr/>
      <dgm:t>
        <a:bodyPr/>
        <a:lstStyle/>
        <a:p>
          <a:endParaRPr lang="ru-RU"/>
        </a:p>
      </dgm:t>
    </dgm:pt>
    <dgm:pt modelId="{1901A4C9-9006-4F1D-804E-1F809AC88B24}" type="sibTrans" cxnId="{B55E3E57-DAD4-4D32-90E6-A5107B998375}">
      <dgm:prSet/>
      <dgm:spPr/>
      <dgm:t>
        <a:bodyPr/>
        <a:lstStyle/>
        <a:p>
          <a:endParaRPr lang="ru-RU"/>
        </a:p>
      </dgm:t>
    </dgm:pt>
    <dgm:pt modelId="{497383B6-6395-48E2-9FA1-83AE78804955}">
      <dgm:prSet custT="1"/>
      <dgm:spPr/>
      <dgm:t>
        <a:bodyPr/>
        <a:lstStyle/>
        <a:p>
          <a:r>
            <a:rPr lang="ru-RU" sz="1200" b="1" dirty="0"/>
            <a:t>Специалисты </a:t>
          </a:r>
        </a:p>
      </dgm:t>
    </dgm:pt>
    <dgm:pt modelId="{685A716E-E4FD-464A-84D4-F46D0B57D82F}" type="parTrans" cxnId="{3C46C200-4A28-4EDE-8BF6-B22D9D3514D7}">
      <dgm:prSet/>
      <dgm:spPr/>
      <dgm:t>
        <a:bodyPr/>
        <a:lstStyle/>
        <a:p>
          <a:endParaRPr lang="ru-RU"/>
        </a:p>
      </dgm:t>
    </dgm:pt>
    <dgm:pt modelId="{EAEFF1EA-6391-48FA-9865-FF8ECCF619B9}" type="sibTrans" cxnId="{3C46C200-4A28-4EDE-8BF6-B22D9D3514D7}">
      <dgm:prSet custT="1"/>
      <dgm:spPr/>
      <dgm:t>
        <a:bodyPr/>
        <a:lstStyle/>
        <a:p>
          <a:r>
            <a:rPr lang="ru-RU" sz="1050" b="1" dirty="0"/>
            <a:t>36 муниципальных кураторов ДД</a:t>
          </a:r>
        </a:p>
      </dgm:t>
    </dgm:pt>
    <dgm:pt modelId="{FAF50099-2D2D-4D5E-85E1-0BC5E3269662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/>
            <a:t>.</a:t>
          </a:r>
        </a:p>
      </dgm:t>
    </dgm:pt>
    <dgm:pt modelId="{68902349-9F08-46CD-8898-219F1E8F1339}" type="sibTrans" cxnId="{45B92EC2-9A62-4AB4-8D8E-1847972960A6}">
      <dgm:prSet/>
      <dgm:spPr/>
      <dgm:t>
        <a:bodyPr/>
        <a:lstStyle/>
        <a:p>
          <a:r>
            <a:rPr lang="ru-RU" dirty="0"/>
            <a:t>Структура детского движения </a:t>
          </a:r>
        </a:p>
      </dgm:t>
    </dgm:pt>
    <dgm:pt modelId="{DD0E600A-78A0-49E8-916B-DE90187454B3}" type="parTrans" cxnId="{45B92EC2-9A62-4AB4-8D8E-1847972960A6}">
      <dgm:prSet/>
      <dgm:spPr/>
      <dgm:t>
        <a:bodyPr/>
        <a:lstStyle/>
        <a:p>
          <a:endParaRPr lang="ru-RU"/>
        </a:p>
      </dgm:t>
    </dgm:pt>
    <dgm:pt modelId="{70CA4507-82DB-4341-A423-EF8B79332C0E}">
      <dgm:prSet/>
      <dgm:spPr/>
      <dgm:t>
        <a:bodyPr/>
        <a:lstStyle/>
        <a:p>
          <a:endParaRPr lang="ru-RU" dirty="0"/>
        </a:p>
      </dgm:t>
    </dgm:pt>
    <dgm:pt modelId="{E006B396-F6AD-4967-8A0D-8B39A2B414FD}" type="parTrans" cxnId="{6DD96BF9-5155-4C30-9A48-AD9923D65587}">
      <dgm:prSet/>
      <dgm:spPr/>
      <dgm:t>
        <a:bodyPr/>
        <a:lstStyle/>
        <a:p>
          <a:endParaRPr lang="ru-RU"/>
        </a:p>
      </dgm:t>
    </dgm:pt>
    <dgm:pt modelId="{BCEA480E-F387-49DC-B7D1-AFF29A56082D}" type="sibTrans" cxnId="{6DD96BF9-5155-4C30-9A48-AD9923D65587}">
      <dgm:prSet/>
      <dgm:spPr/>
      <dgm:t>
        <a:bodyPr/>
        <a:lstStyle/>
        <a:p>
          <a:endParaRPr lang="ru-RU"/>
        </a:p>
      </dgm:t>
    </dgm:pt>
    <dgm:pt modelId="{2F0F75C1-FB46-4517-BE5E-B285AC27A0CA}" type="pres">
      <dgm:prSet presAssocID="{167E8B15-14D4-42F2-A0C7-6CC8EC73DAB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D7873B3-83CB-4DAA-9DCE-4F5462402018}" type="pres">
      <dgm:prSet presAssocID="{FAF50099-2D2D-4D5E-85E1-0BC5E3269662}" presName="composite" presStyleCnt="0"/>
      <dgm:spPr/>
    </dgm:pt>
    <dgm:pt modelId="{055C8FDA-43B0-490B-8046-72E6E0E23A8A}" type="pres">
      <dgm:prSet presAssocID="{FAF50099-2D2D-4D5E-85E1-0BC5E3269662}" presName="Parent1" presStyleLbl="node1" presStyleIdx="0" presStyleCnt="6" custScaleX="89384" custScaleY="104914" custLinFactNeighborX="-42230" custLinFactNeighborY="790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FF03A-AA03-423A-A1BC-A89BA2B0EAC2}" type="pres">
      <dgm:prSet presAssocID="{FAF50099-2D2D-4D5E-85E1-0BC5E326966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A71F0-28AF-4DC8-8430-BB9BD40BEBB9}" type="pres">
      <dgm:prSet presAssocID="{FAF50099-2D2D-4D5E-85E1-0BC5E3269662}" presName="BalanceSpacing" presStyleCnt="0"/>
      <dgm:spPr/>
    </dgm:pt>
    <dgm:pt modelId="{C4929F52-406E-4C6A-BBED-207133475D9A}" type="pres">
      <dgm:prSet presAssocID="{FAF50099-2D2D-4D5E-85E1-0BC5E3269662}" presName="BalanceSpacing1" presStyleCnt="0"/>
      <dgm:spPr/>
    </dgm:pt>
    <dgm:pt modelId="{51E7E1D9-D988-404B-80BC-6BC73A8C99E3}" type="pres">
      <dgm:prSet presAssocID="{68902349-9F08-46CD-8898-219F1E8F1339}" presName="Accent1Text" presStyleLbl="node1" presStyleIdx="1" presStyleCnt="6"/>
      <dgm:spPr/>
      <dgm:t>
        <a:bodyPr/>
        <a:lstStyle/>
        <a:p>
          <a:endParaRPr lang="ru-RU"/>
        </a:p>
      </dgm:t>
    </dgm:pt>
    <dgm:pt modelId="{C45A4B2B-2BC5-4410-AD68-D6CBFB6EB4A7}" type="pres">
      <dgm:prSet presAssocID="{68902349-9F08-46CD-8898-219F1E8F1339}" presName="spaceBetweenRectangles" presStyleCnt="0"/>
      <dgm:spPr/>
    </dgm:pt>
    <dgm:pt modelId="{CA08B6F8-FCE3-45A3-886D-17990B724DAC}" type="pres">
      <dgm:prSet presAssocID="{0984D7C0-50CE-4F2A-8744-F7FC28C15CEA}" presName="composite" presStyleCnt="0"/>
      <dgm:spPr/>
    </dgm:pt>
    <dgm:pt modelId="{40EC17DC-AD38-4E63-A8AA-9564A12B4742}" type="pres">
      <dgm:prSet presAssocID="{0984D7C0-50CE-4F2A-8744-F7FC28C15CEA}" presName="Parent1" presStyleLbl="node1" presStyleIdx="2" presStyleCnt="6" custScaleX="89456" custScaleY="88954" custLinFactNeighborX="99431" custLinFactNeighborY="135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8FFD84-99C7-4A7A-B81E-15C8392F8F6C}" type="pres">
      <dgm:prSet presAssocID="{0984D7C0-50CE-4F2A-8744-F7FC28C15CE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B4270-0D04-4DEF-89C4-9B8A31FF8300}" type="pres">
      <dgm:prSet presAssocID="{0984D7C0-50CE-4F2A-8744-F7FC28C15CEA}" presName="BalanceSpacing" presStyleCnt="0"/>
      <dgm:spPr/>
    </dgm:pt>
    <dgm:pt modelId="{1F1F3570-8EF6-4DEF-BF41-F6D21E6E56CB}" type="pres">
      <dgm:prSet presAssocID="{0984D7C0-50CE-4F2A-8744-F7FC28C15CEA}" presName="BalanceSpacing1" presStyleCnt="0"/>
      <dgm:spPr/>
    </dgm:pt>
    <dgm:pt modelId="{D55D6E52-6ECF-4B4F-B9C1-4952E19A8E79}" type="pres">
      <dgm:prSet presAssocID="{8A8E65EC-F71C-43C9-8C11-A64F9C326BDA}" presName="Accent1Text" presStyleLbl="node1" presStyleIdx="3" presStyleCnt="6" custLinFactNeighborX="-41101" custLinFactNeighborY="-86002"/>
      <dgm:spPr/>
      <dgm:t>
        <a:bodyPr/>
        <a:lstStyle/>
        <a:p>
          <a:endParaRPr lang="ru-RU"/>
        </a:p>
      </dgm:t>
    </dgm:pt>
    <dgm:pt modelId="{C6C57BDC-12BF-4BD1-AF1D-E7E9691B438D}" type="pres">
      <dgm:prSet presAssocID="{8A8E65EC-F71C-43C9-8C11-A64F9C326BDA}" presName="spaceBetweenRectangles" presStyleCnt="0"/>
      <dgm:spPr/>
    </dgm:pt>
    <dgm:pt modelId="{9718915C-B245-47F4-A6D6-7ABE658C2CEA}" type="pres">
      <dgm:prSet presAssocID="{497383B6-6395-48E2-9FA1-83AE78804955}" presName="composite" presStyleCnt="0"/>
      <dgm:spPr/>
    </dgm:pt>
    <dgm:pt modelId="{3EEF53AA-B35F-47FC-8A35-6DA7918B2CE3}" type="pres">
      <dgm:prSet presAssocID="{497383B6-6395-48E2-9FA1-83AE78804955}" presName="Parent1" presStyleLbl="node1" presStyleIdx="4" presStyleCnt="6" custLinFactNeighborX="1573" custLinFactNeighborY="98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A4B4D-7A5A-4B5C-AE0F-A5A5F43673E7}" type="pres">
      <dgm:prSet presAssocID="{497383B6-6395-48E2-9FA1-83AE7880495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D2DD7F4-0290-48BC-A706-FC11D75E12E3}" type="pres">
      <dgm:prSet presAssocID="{497383B6-6395-48E2-9FA1-83AE78804955}" presName="BalanceSpacing" presStyleCnt="0"/>
      <dgm:spPr/>
    </dgm:pt>
    <dgm:pt modelId="{2D52AE58-7E75-4E12-8CF0-EDAE68AB2905}" type="pres">
      <dgm:prSet presAssocID="{497383B6-6395-48E2-9FA1-83AE78804955}" presName="BalanceSpacing1" presStyleCnt="0"/>
      <dgm:spPr/>
    </dgm:pt>
    <dgm:pt modelId="{0D818796-F405-498E-B6A0-5C72B8114B60}" type="pres">
      <dgm:prSet presAssocID="{EAEFF1EA-6391-48FA-9865-FF8ECCF619B9}" presName="Accent1Text" presStyleLbl="node1" presStyleIdx="5" presStyleCnt="6" custLinFactNeighborX="-3039" custLinFactNeighborY="9699"/>
      <dgm:spPr/>
      <dgm:t>
        <a:bodyPr/>
        <a:lstStyle/>
        <a:p>
          <a:endParaRPr lang="ru-RU"/>
        </a:p>
      </dgm:t>
    </dgm:pt>
  </dgm:ptLst>
  <dgm:cxnLst>
    <dgm:cxn modelId="{57376980-5DC7-413A-A5DB-21D500762785}" type="presOf" srcId="{95CE903D-AC8F-46DA-BA8E-BE5BD4816759}" destId="{C5AFF03A-AA03-423A-A1BC-A89BA2B0EAC2}" srcOrd="0" destOrd="0" presId="urn:microsoft.com/office/officeart/2008/layout/AlternatingHexagons"/>
    <dgm:cxn modelId="{ECF88AE7-1203-430E-8F32-8079632FA566}" type="presOf" srcId="{4996E57D-B4FE-430E-94D4-115BAF8CB79C}" destId="{0B8FFD84-99C7-4A7A-B81E-15C8392F8F6C}" srcOrd="0" destOrd="0" presId="urn:microsoft.com/office/officeart/2008/layout/AlternatingHexagons"/>
    <dgm:cxn modelId="{C74EC0D2-6DDF-48C3-81A8-C2BF7A4683FF}" type="presOf" srcId="{EAEFF1EA-6391-48FA-9865-FF8ECCF619B9}" destId="{0D818796-F405-498E-B6A0-5C72B8114B60}" srcOrd="0" destOrd="0" presId="urn:microsoft.com/office/officeart/2008/layout/AlternatingHexagons"/>
    <dgm:cxn modelId="{B55E3E57-DAD4-4D32-90E6-A5107B998375}" srcId="{0984D7C0-50CE-4F2A-8744-F7FC28C15CEA}" destId="{4996E57D-B4FE-430E-94D4-115BAF8CB79C}" srcOrd="0" destOrd="0" parTransId="{F87010AE-C9C0-42FE-92EC-0425058B4654}" sibTransId="{1901A4C9-9006-4F1D-804E-1F809AC88B24}"/>
    <dgm:cxn modelId="{099CC9A1-D2D9-4754-BD7E-92D10B447F9E}" type="presOf" srcId="{0984D7C0-50CE-4F2A-8744-F7FC28C15CEA}" destId="{40EC17DC-AD38-4E63-A8AA-9564A12B4742}" srcOrd="0" destOrd="0" presId="urn:microsoft.com/office/officeart/2008/layout/AlternatingHexagons"/>
    <dgm:cxn modelId="{01681EB4-D402-41E4-8360-83AFFA6C795F}" srcId="{FAF50099-2D2D-4D5E-85E1-0BC5E3269662}" destId="{95CE903D-AC8F-46DA-BA8E-BE5BD4816759}" srcOrd="0" destOrd="0" parTransId="{7EC117B5-9BCF-4D18-A174-F9393F0D84D9}" sibTransId="{F246252C-9062-40B1-9058-59008C80B101}"/>
    <dgm:cxn modelId="{3C46C200-4A28-4EDE-8BF6-B22D9D3514D7}" srcId="{167E8B15-14D4-42F2-A0C7-6CC8EC73DAB9}" destId="{497383B6-6395-48E2-9FA1-83AE78804955}" srcOrd="2" destOrd="0" parTransId="{685A716E-E4FD-464A-84D4-F46D0B57D82F}" sibTransId="{EAEFF1EA-6391-48FA-9865-FF8ECCF619B9}"/>
    <dgm:cxn modelId="{33DC9237-77A7-4C7B-ABBC-AF8EDFA6C203}" type="presOf" srcId="{167E8B15-14D4-42F2-A0C7-6CC8EC73DAB9}" destId="{2F0F75C1-FB46-4517-BE5E-B285AC27A0CA}" srcOrd="0" destOrd="0" presId="urn:microsoft.com/office/officeart/2008/layout/AlternatingHexagons"/>
    <dgm:cxn modelId="{C1E8725F-21C8-4D44-8E17-03ED00687FB3}" type="presOf" srcId="{68902349-9F08-46CD-8898-219F1E8F1339}" destId="{51E7E1D9-D988-404B-80BC-6BC73A8C99E3}" srcOrd="0" destOrd="0" presId="urn:microsoft.com/office/officeart/2008/layout/AlternatingHexagons"/>
    <dgm:cxn modelId="{23852EA7-7EB1-4DCF-ACA6-0B4572CBFC35}" type="presOf" srcId="{FAF50099-2D2D-4D5E-85E1-0BC5E3269662}" destId="{055C8FDA-43B0-490B-8046-72E6E0E23A8A}" srcOrd="0" destOrd="0" presId="urn:microsoft.com/office/officeart/2008/layout/AlternatingHexagons"/>
    <dgm:cxn modelId="{028BC4B6-F95B-4AB1-B39C-EE1F8DC9058B}" type="presOf" srcId="{8A8E65EC-F71C-43C9-8C11-A64F9C326BDA}" destId="{D55D6E52-6ECF-4B4F-B9C1-4952E19A8E79}" srcOrd="0" destOrd="0" presId="urn:microsoft.com/office/officeart/2008/layout/AlternatingHexagons"/>
    <dgm:cxn modelId="{6DD96BF9-5155-4C30-9A48-AD9923D65587}" srcId="{FAF50099-2D2D-4D5E-85E1-0BC5E3269662}" destId="{70CA4507-82DB-4341-A423-EF8B79332C0E}" srcOrd="1" destOrd="0" parTransId="{E006B396-F6AD-4967-8A0D-8B39A2B414FD}" sibTransId="{BCEA480E-F387-49DC-B7D1-AFF29A56082D}"/>
    <dgm:cxn modelId="{45B92EC2-9A62-4AB4-8D8E-1847972960A6}" srcId="{167E8B15-14D4-42F2-A0C7-6CC8EC73DAB9}" destId="{FAF50099-2D2D-4D5E-85E1-0BC5E3269662}" srcOrd="0" destOrd="0" parTransId="{DD0E600A-78A0-49E8-916B-DE90187454B3}" sibTransId="{68902349-9F08-46CD-8898-219F1E8F1339}"/>
    <dgm:cxn modelId="{F454E8B8-9B27-45D0-AEB3-55F4B452370E}" type="presOf" srcId="{497383B6-6395-48E2-9FA1-83AE78804955}" destId="{3EEF53AA-B35F-47FC-8A35-6DA7918B2CE3}" srcOrd="0" destOrd="0" presId="urn:microsoft.com/office/officeart/2008/layout/AlternatingHexagons"/>
    <dgm:cxn modelId="{1FC7522C-770C-47B1-B804-27112B017B4F}" srcId="{167E8B15-14D4-42F2-A0C7-6CC8EC73DAB9}" destId="{0984D7C0-50CE-4F2A-8744-F7FC28C15CEA}" srcOrd="1" destOrd="0" parTransId="{7F57999B-90A1-40F9-99C7-60EC1798EA06}" sibTransId="{8A8E65EC-F71C-43C9-8C11-A64F9C326BDA}"/>
    <dgm:cxn modelId="{6F0D63AC-1A9E-441B-8044-94F7E2D36D4E}" type="presOf" srcId="{70CA4507-82DB-4341-A423-EF8B79332C0E}" destId="{C5AFF03A-AA03-423A-A1BC-A89BA2B0EAC2}" srcOrd="0" destOrd="1" presId="urn:microsoft.com/office/officeart/2008/layout/AlternatingHexagons"/>
    <dgm:cxn modelId="{B1B9CAFC-5DBD-4478-B888-7E3D1054E89C}" type="presParOf" srcId="{2F0F75C1-FB46-4517-BE5E-B285AC27A0CA}" destId="{BD7873B3-83CB-4DAA-9DCE-4F5462402018}" srcOrd="0" destOrd="0" presId="urn:microsoft.com/office/officeart/2008/layout/AlternatingHexagons"/>
    <dgm:cxn modelId="{D5DCD632-688B-4814-9E6D-363EEEC81905}" type="presParOf" srcId="{BD7873B3-83CB-4DAA-9DCE-4F5462402018}" destId="{055C8FDA-43B0-490B-8046-72E6E0E23A8A}" srcOrd="0" destOrd="0" presId="urn:microsoft.com/office/officeart/2008/layout/AlternatingHexagons"/>
    <dgm:cxn modelId="{2F5E21CF-7708-4476-95CF-878ADF9C965B}" type="presParOf" srcId="{BD7873B3-83CB-4DAA-9DCE-4F5462402018}" destId="{C5AFF03A-AA03-423A-A1BC-A89BA2B0EAC2}" srcOrd="1" destOrd="0" presId="urn:microsoft.com/office/officeart/2008/layout/AlternatingHexagons"/>
    <dgm:cxn modelId="{86534950-664A-4F65-9064-B61A725A2A8A}" type="presParOf" srcId="{BD7873B3-83CB-4DAA-9DCE-4F5462402018}" destId="{A0DA71F0-28AF-4DC8-8430-BB9BD40BEBB9}" srcOrd="2" destOrd="0" presId="urn:microsoft.com/office/officeart/2008/layout/AlternatingHexagons"/>
    <dgm:cxn modelId="{4E90F341-7649-4C80-A681-C37C788906C9}" type="presParOf" srcId="{BD7873B3-83CB-4DAA-9DCE-4F5462402018}" destId="{C4929F52-406E-4C6A-BBED-207133475D9A}" srcOrd="3" destOrd="0" presId="urn:microsoft.com/office/officeart/2008/layout/AlternatingHexagons"/>
    <dgm:cxn modelId="{844D26D9-8EAF-47D1-9962-2B67CDAAF02E}" type="presParOf" srcId="{BD7873B3-83CB-4DAA-9DCE-4F5462402018}" destId="{51E7E1D9-D988-404B-80BC-6BC73A8C99E3}" srcOrd="4" destOrd="0" presId="urn:microsoft.com/office/officeart/2008/layout/AlternatingHexagons"/>
    <dgm:cxn modelId="{D6646142-39A6-41CE-ABA8-A491DE172163}" type="presParOf" srcId="{2F0F75C1-FB46-4517-BE5E-B285AC27A0CA}" destId="{C45A4B2B-2BC5-4410-AD68-D6CBFB6EB4A7}" srcOrd="1" destOrd="0" presId="urn:microsoft.com/office/officeart/2008/layout/AlternatingHexagons"/>
    <dgm:cxn modelId="{F96FD44F-79BC-4DB9-81AC-77850E38A1BB}" type="presParOf" srcId="{2F0F75C1-FB46-4517-BE5E-B285AC27A0CA}" destId="{CA08B6F8-FCE3-45A3-886D-17990B724DAC}" srcOrd="2" destOrd="0" presId="urn:microsoft.com/office/officeart/2008/layout/AlternatingHexagons"/>
    <dgm:cxn modelId="{06D8A4E5-0EFD-4686-8DEB-CC4928D29182}" type="presParOf" srcId="{CA08B6F8-FCE3-45A3-886D-17990B724DAC}" destId="{40EC17DC-AD38-4E63-A8AA-9564A12B4742}" srcOrd="0" destOrd="0" presId="urn:microsoft.com/office/officeart/2008/layout/AlternatingHexagons"/>
    <dgm:cxn modelId="{9D07CE3C-38DB-48A9-A67B-8FADFDF4C055}" type="presParOf" srcId="{CA08B6F8-FCE3-45A3-886D-17990B724DAC}" destId="{0B8FFD84-99C7-4A7A-B81E-15C8392F8F6C}" srcOrd="1" destOrd="0" presId="urn:microsoft.com/office/officeart/2008/layout/AlternatingHexagons"/>
    <dgm:cxn modelId="{2E168C67-B14A-4192-9AD7-DB5A12407D10}" type="presParOf" srcId="{CA08B6F8-FCE3-45A3-886D-17990B724DAC}" destId="{BCBB4270-0D04-4DEF-89C4-9B8A31FF8300}" srcOrd="2" destOrd="0" presId="urn:microsoft.com/office/officeart/2008/layout/AlternatingHexagons"/>
    <dgm:cxn modelId="{9FC126DE-B2EB-4C20-ABA4-E543420F230F}" type="presParOf" srcId="{CA08B6F8-FCE3-45A3-886D-17990B724DAC}" destId="{1F1F3570-8EF6-4DEF-BF41-F6D21E6E56CB}" srcOrd="3" destOrd="0" presId="urn:microsoft.com/office/officeart/2008/layout/AlternatingHexagons"/>
    <dgm:cxn modelId="{2A9B038C-125E-4373-84E4-B087161728D2}" type="presParOf" srcId="{CA08B6F8-FCE3-45A3-886D-17990B724DAC}" destId="{D55D6E52-6ECF-4B4F-B9C1-4952E19A8E79}" srcOrd="4" destOrd="0" presId="urn:microsoft.com/office/officeart/2008/layout/AlternatingHexagons"/>
    <dgm:cxn modelId="{2BC264CA-5491-45DF-87C5-AC00D2E83711}" type="presParOf" srcId="{2F0F75C1-FB46-4517-BE5E-B285AC27A0CA}" destId="{C6C57BDC-12BF-4BD1-AF1D-E7E9691B438D}" srcOrd="3" destOrd="0" presId="urn:microsoft.com/office/officeart/2008/layout/AlternatingHexagons"/>
    <dgm:cxn modelId="{3B748639-A63E-41B0-A628-B21337C05E03}" type="presParOf" srcId="{2F0F75C1-FB46-4517-BE5E-B285AC27A0CA}" destId="{9718915C-B245-47F4-A6D6-7ABE658C2CEA}" srcOrd="4" destOrd="0" presId="urn:microsoft.com/office/officeart/2008/layout/AlternatingHexagons"/>
    <dgm:cxn modelId="{82B72CD5-476D-46CF-A4F8-3E2E02DE7CD6}" type="presParOf" srcId="{9718915C-B245-47F4-A6D6-7ABE658C2CEA}" destId="{3EEF53AA-B35F-47FC-8A35-6DA7918B2CE3}" srcOrd="0" destOrd="0" presId="urn:microsoft.com/office/officeart/2008/layout/AlternatingHexagons"/>
    <dgm:cxn modelId="{107E50E2-7288-4025-A60C-4F7560A3DF72}" type="presParOf" srcId="{9718915C-B245-47F4-A6D6-7ABE658C2CEA}" destId="{259A4B4D-7A5A-4B5C-AE0F-A5A5F43673E7}" srcOrd="1" destOrd="0" presId="urn:microsoft.com/office/officeart/2008/layout/AlternatingHexagons"/>
    <dgm:cxn modelId="{93744109-330A-47B4-BBA2-F665266AB8AB}" type="presParOf" srcId="{9718915C-B245-47F4-A6D6-7ABE658C2CEA}" destId="{2D2DD7F4-0290-48BC-A706-FC11D75E12E3}" srcOrd="2" destOrd="0" presId="urn:microsoft.com/office/officeart/2008/layout/AlternatingHexagons"/>
    <dgm:cxn modelId="{A20DEFF9-35C4-463C-A8E8-24C451FC43E3}" type="presParOf" srcId="{9718915C-B245-47F4-A6D6-7ABE658C2CEA}" destId="{2D52AE58-7E75-4E12-8CF0-EDAE68AB2905}" srcOrd="3" destOrd="0" presId="urn:microsoft.com/office/officeart/2008/layout/AlternatingHexagons"/>
    <dgm:cxn modelId="{9510757E-6812-406B-969D-40AF6A8FF899}" type="presParOf" srcId="{9718915C-B245-47F4-A6D6-7ABE658C2CEA}" destId="{0D818796-F405-498E-B6A0-5C72B8114B6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067F5E-223E-44FA-9883-279D439BF29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591C0D-A60C-4121-A45D-F501EE37E065}">
      <dgm:prSet phldrT="[Текст]"/>
      <dgm:spPr/>
      <dgm:t>
        <a:bodyPr/>
        <a:lstStyle/>
        <a:p>
          <a:r>
            <a:rPr lang="ru-RU" dirty="0"/>
            <a:t>Всего на выполнении нормативов ВФСК ГТО по РС(Я) приняли участие</a:t>
          </a:r>
        </a:p>
      </dgm:t>
    </dgm:pt>
    <dgm:pt modelId="{8507B1D3-8978-47D8-9574-A40821AA738C}" type="parTrans" cxnId="{932373BD-D484-4D40-9287-C002F0874487}">
      <dgm:prSet/>
      <dgm:spPr/>
      <dgm:t>
        <a:bodyPr/>
        <a:lstStyle/>
        <a:p>
          <a:endParaRPr lang="ru-RU"/>
        </a:p>
      </dgm:t>
    </dgm:pt>
    <dgm:pt modelId="{CC9AEB7E-269F-4D7C-B747-1598888E3878}" type="sibTrans" cxnId="{932373BD-D484-4D40-9287-C002F0874487}">
      <dgm:prSet/>
      <dgm:spPr/>
      <dgm:t>
        <a:bodyPr/>
        <a:lstStyle/>
        <a:p>
          <a:endParaRPr lang="ru-RU"/>
        </a:p>
      </dgm:t>
    </dgm:pt>
    <dgm:pt modelId="{937FAEFF-0F47-4255-8ED6-43A9E4A14F83}">
      <dgm:prSet phldrT="[Текст]"/>
      <dgm:spPr/>
      <dgm:t>
        <a:bodyPr/>
        <a:lstStyle/>
        <a:p>
          <a:r>
            <a:rPr lang="ru-RU" dirty="0">
              <a:solidFill>
                <a:schemeClr val="accent2"/>
              </a:solidFill>
            </a:rPr>
            <a:t>50451</a:t>
          </a:r>
        </a:p>
      </dgm:t>
    </dgm:pt>
    <dgm:pt modelId="{CD2BB32A-F014-4371-8705-EBBEE770581E}" type="parTrans" cxnId="{174B8994-C7F3-4077-B6CD-747AEBA5187B}">
      <dgm:prSet/>
      <dgm:spPr/>
      <dgm:t>
        <a:bodyPr/>
        <a:lstStyle/>
        <a:p>
          <a:endParaRPr lang="ru-RU"/>
        </a:p>
      </dgm:t>
    </dgm:pt>
    <dgm:pt modelId="{E5F081AC-7B8D-4DCE-8F3A-2ED61B1A0C35}" type="sibTrans" cxnId="{174B8994-C7F3-4077-B6CD-747AEBA5187B}">
      <dgm:prSet/>
      <dgm:spPr/>
      <dgm:t>
        <a:bodyPr/>
        <a:lstStyle/>
        <a:p>
          <a:endParaRPr lang="ru-RU"/>
        </a:p>
      </dgm:t>
    </dgm:pt>
    <dgm:pt modelId="{5F015B8D-D75B-4852-8BED-3A50C7C918E2}">
      <dgm:prSet phldrT="[Текст]"/>
      <dgm:spPr/>
      <dgm:t>
        <a:bodyPr/>
        <a:lstStyle/>
        <a:p>
          <a:r>
            <a:rPr lang="ru-RU" dirty="0"/>
            <a:t>Из них за 2023 год </a:t>
          </a:r>
          <a:r>
            <a:rPr lang="en-US" dirty="0"/>
            <a:t>I</a:t>
          </a:r>
          <a:r>
            <a:rPr lang="ru-RU" dirty="0"/>
            <a:t>-</a:t>
          </a:r>
          <a:r>
            <a:rPr lang="en-US" dirty="0"/>
            <a:t>V</a:t>
          </a:r>
          <a:r>
            <a:rPr lang="ru-RU" dirty="0"/>
            <a:t> ступень (возраст с 6 до 17 лет)</a:t>
          </a:r>
        </a:p>
      </dgm:t>
    </dgm:pt>
    <dgm:pt modelId="{DB4C8E12-5354-4D7B-A793-C37F6A565553}" type="parTrans" cxnId="{904F25B6-692A-453C-8CD9-683F6C14D667}">
      <dgm:prSet/>
      <dgm:spPr/>
      <dgm:t>
        <a:bodyPr/>
        <a:lstStyle/>
        <a:p>
          <a:endParaRPr lang="ru-RU"/>
        </a:p>
      </dgm:t>
    </dgm:pt>
    <dgm:pt modelId="{43F35F1D-DEDB-49BD-A0A8-2C6150724678}" type="sibTrans" cxnId="{904F25B6-692A-453C-8CD9-683F6C14D667}">
      <dgm:prSet/>
      <dgm:spPr/>
      <dgm:t>
        <a:bodyPr/>
        <a:lstStyle/>
        <a:p>
          <a:endParaRPr lang="ru-RU"/>
        </a:p>
      </dgm:t>
    </dgm:pt>
    <dgm:pt modelId="{55D91B1C-1863-49BB-8C42-A0D87ADC7421}">
      <dgm:prSet phldrT="[Текст]"/>
      <dgm:spPr/>
      <dgm:t>
        <a:bodyPr/>
        <a:lstStyle/>
        <a:p>
          <a:r>
            <a:rPr lang="ru-RU" dirty="0">
              <a:solidFill>
                <a:schemeClr val="accent2"/>
              </a:solidFill>
            </a:rPr>
            <a:t>7359</a:t>
          </a:r>
        </a:p>
      </dgm:t>
    </dgm:pt>
    <dgm:pt modelId="{2DF9C5ED-97A8-4291-82D5-17ABD52FBAB7}" type="parTrans" cxnId="{149795BE-BABF-42CD-8A0F-89AB3B942943}">
      <dgm:prSet/>
      <dgm:spPr/>
      <dgm:t>
        <a:bodyPr/>
        <a:lstStyle/>
        <a:p>
          <a:endParaRPr lang="ru-RU"/>
        </a:p>
      </dgm:t>
    </dgm:pt>
    <dgm:pt modelId="{4561BF66-FBAD-4261-9E1E-A387A59F33F8}" type="sibTrans" cxnId="{149795BE-BABF-42CD-8A0F-89AB3B942943}">
      <dgm:prSet/>
      <dgm:spPr/>
      <dgm:t>
        <a:bodyPr/>
        <a:lstStyle/>
        <a:p>
          <a:endParaRPr lang="ru-RU"/>
        </a:p>
      </dgm:t>
    </dgm:pt>
    <dgm:pt modelId="{D04C3487-C999-4F9C-87C8-3596C2794F40}">
      <dgm:prSet phldrT="[Текст]"/>
      <dgm:spPr/>
      <dgm:t>
        <a:bodyPr/>
        <a:lstStyle/>
        <a:p>
          <a:r>
            <a:rPr lang="ru-RU" dirty="0"/>
            <a:t>Общее количество полученных знаков</a:t>
          </a:r>
        </a:p>
      </dgm:t>
    </dgm:pt>
    <dgm:pt modelId="{6B4E5710-9BE3-4D53-9765-DE180235B08A}" type="parTrans" cxnId="{B442A12B-F7BB-4789-AED1-6F0E71C51F3C}">
      <dgm:prSet/>
      <dgm:spPr/>
      <dgm:t>
        <a:bodyPr/>
        <a:lstStyle/>
        <a:p>
          <a:endParaRPr lang="ru-RU"/>
        </a:p>
      </dgm:t>
    </dgm:pt>
    <dgm:pt modelId="{1ED39750-D34C-4F7C-AD37-1EDD1DC00234}" type="sibTrans" cxnId="{B442A12B-F7BB-4789-AED1-6F0E71C51F3C}">
      <dgm:prSet/>
      <dgm:spPr/>
      <dgm:t>
        <a:bodyPr/>
        <a:lstStyle/>
        <a:p>
          <a:endParaRPr lang="ru-RU"/>
        </a:p>
      </dgm:t>
    </dgm:pt>
    <dgm:pt modelId="{1406573E-F1D1-4153-982E-FEC14C1E3B1F}">
      <dgm:prSet phldrT="[Текст]"/>
      <dgm:spPr/>
      <dgm:t>
        <a:bodyPr/>
        <a:lstStyle/>
        <a:p>
          <a:r>
            <a:rPr lang="ru-RU" dirty="0">
              <a:solidFill>
                <a:schemeClr val="accent2"/>
              </a:solidFill>
            </a:rPr>
            <a:t>14937</a:t>
          </a:r>
        </a:p>
      </dgm:t>
    </dgm:pt>
    <dgm:pt modelId="{88E3376F-3CDD-4B53-84A4-6A12F88E0DC9}" type="sibTrans" cxnId="{21C50EF0-B4B5-46FC-B134-23EFD7905490}">
      <dgm:prSet/>
      <dgm:spPr/>
      <dgm:t>
        <a:bodyPr/>
        <a:lstStyle/>
        <a:p>
          <a:endParaRPr lang="ru-RU"/>
        </a:p>
      </dgm:t>
    </dgm:pt>
    <dgm:pt modelId="{A723D34B-4542-440D-93BF-B2D9FE621039}" type="parTrans" cxnId="{21C50EF0-B4B5-46FC-B134-23EFD7905490}">
      <dgm:prSet/>
      <dgm:spPr/>
      <dgm:t>
        <a:bodyPr/>
        <a:lstStyle/>
        <a:p>
          <a:endParaRPr lang="ru-RU"/>
        </a:p>
      </dgm:t>
    </dgm:pt>
    <dgm:pt modelId="{402525A7-A8E3-4086-AAB0-16159827C709}" type="pres">
      <dgm:prSet presAssocID="{9A067F5E-223E-44FA-9883-279D439BF29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E1CEFC-99CD-47A5-B353-055C581A5130}" type="pres">
      <dgm:prSet presAssocID="{3A591C0D-A60C-4121-A45D-F501EE37E065}" presName="horFlow" presStyleCnt="0"/>
      <dgm:spPr/>
    </dgm:pt>
    <dgm:pt modelId="{4883B365-3BAD-47F2-8805-834557970BA2}" type="pres">
      <dgm:prSet presAssocID="{3A591C0D-A60C-4121-A45D-F501EE37E065}" presName="bigChev" presStyleLbl="node1" presStyleIdx="0" presStyleCnt="3"/>
      <dgm:spPr/>
      <dgm:t>
        <a:bodyPr/>
        <a:lstStyle/>
        <a:p>
          <a:endParaRPr lang="ru-RU"/>
        </a:p>
      </dgm:t>
    </dgm:pt>
    <dgm:pt modelId="{34491FDE-8E5C-40C6-9848-F98C27C5FE2C}" type="pres">
      <dgm:prSet presAssocID="{CD2BB32A-F014-4371-8705-EBBEE770581E}" presName="parTrans" presStyleCnt="0"/>
      <dgm:spPr/>
    </dgm:pt>
    <dgm:pt modelId="{962331E7-932A-46DB-987E-ACF4457AD7D4}" type="pres">
      <dgm:prSet presAssocID="{937FAEFF-0F47-4255-8ED6-43A9E4A14F83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7EE8E-375B-4B91-9B68-6B8A849E9283}" type="pres">
      <dgm:prSet presAssocID="{3A591C0D-A60C-4121-A45D-F501EE37E065}" presName="vSp" presStyleCnt="0"/>
      <dgm:spPr/>
    </dgm:pt>
    <dgm:pt modelId="{0A49C0B0-35D8-4D21-91F3-BFEE475DCD82}" type="pres">
      <dgm:prSet presAssocID="{5F015B8D-D75B-4852-8BED-3A50C7C918E2}" presName="horFlow" presStyleCnt="0"/>
      <dgm:spPr/>
    </dgm:pt>
    <dgm:pt modelId="{D5A0A392-F885-47F8-8258-CE7EF8A533A2}" type="pres">
      <dgm:prSet presAssocID="{5F015B8D-D75B-4852-8BED-3A50C7C918E2}" presName="bigChev" presStyleLbl="node1" presStyleIdx="1" presStyleCnt="3"/>
      <dgm:spPr/>
      <dgm:t>
        <a:bodyPr/>
        <a:lstStyle/>
        <a:p>
          <a:endParaRPr lang="ru-RU"/>
        </a:p>
      </dgm:t>
    </dgm:pt>
    <dgm:pt modelId="{D67D0023-8025-48CB-A8BC-66939E13B1C1}" type="pres">
      <dgm:prSet presAssocID="{2DF9C5ED-97A8-4291-82D5-17ABD52FBAB7}" presName="parTrans" presStyleCnt="0"/>
      <dgm:spPr/>
    </dgm:pt>
    <dgm:pt modelId="{855441E9-9433-4BC3-9CC8-34B21A2AE9D8}" type="pres">
      <dgm:prSet presAssocID="{55D91B1C-1863-49BB-8C42-A0D87ADC7421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C3C58-9F11-4211-B61F-844D8562EF5A}" type="pres">
      <dgm:prSet presAssocID="{5F015B8D-D75B-4852-8BED-3A50C7C918E2}" presName="vSp" presStyleCnt="0"/>
      <dgm:spPr/>
    </dgm:pt>
    <dgm:pt modelId="{B1DDC191-A3D4-4C6B-A9CA-370CD32F01AF}" type="pres">
      <dgm:prSet presAssocID="{D04C3487-C999-4F9C-87C8-3596C2794F40}" presName="horFlow" presStyleCnt="0"/>
      <dgm:spPr/>
    </dgm:pt>
    <dgm:pt modelId="{88E04054-9441-472C-B411-BDBAEB05D175}" type="pres">
      <dgm:prSet presAssocID="{D04C3487-C999-4F9C-87C8-3596C2794F40}" presName="bigChev" presStyleLbl="node1" presStyleIdx="2" presStyleCnt="3"/>
      <dgm:spPr/>
      <dgm:t>
        <a:bodyPr/>
        <a:lstStyle/>
        <a:p>
          <a:endParaRPr lang="ru-RU"/>
        </a:p>
      </dgm:t>
    </dgm:pt>
    <dgm:pt modelId="{93B71AE5-67EA-470E-A713-C5D34B56AF5E}" type="pres">
      <dgm:prSet presAssocID="{A723D34B-4542-440D-93BF-B2D9FE621039}" presName="parTrans" presStyleCnt="0"/>
      <dgm:spPr/>
    </dgm:pt>
    <dgm:pt modelId="{18347690-98C9-4386-9050-57B53B5C387F}" type="pres">
      <dgm:prSet presAssocID="{1406573E-F1D1-4153-982E-FEC14C1E3B1F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4F25B6-692A-453C-8CD9-683F6C14D667}" srcId="{9A067F5E-223E-44FA-9883-279D439BF29E}" destId="{5F015B8D-D75B-4852-8BED-3A50C7C918E2}" srcOrd="1" destOrd="0" parTransId="{DB4C8E12-5354-4D7B-A793-C37F6A565553}" sibTransId="{43F35F1D-DEDB-49BD-A0A8-2C6150724678}"/>
    <dgm:cxn modelId="{00773549-6920-4491-BA8B-062B05D376C4}" type="presOf" srcId="{937FAEFF-0F47-4255-8ED6-43A9E4A14F83}" destId="{962331E7-932A-46DB-987E-ACF4457AD7D4}" srcOrd="0" destOrd="0" presId="urn:microsoft.com/office/officeart/2005/8/layout/lProcess3"/>
    <dgm:cxn modelId="{21C50EF0-B4B5-46FC-B134-23EFD7905490}" srcId="{D04C3487-C999-4F9C-87C8-3596C2794F40}" destId="{1406573E-F1D1-4153-982E-FEC14C1E3B1F}" srcOrd="0" destOrd="0" parTransId="{A723D34B-4542-440D-93BF-B2D9FE621039}" sibTransId="{88E3376F-3CDD-4B53-84A4-6A12F88E0DC9}"/>
    <dgm:cxn modelId="{02B45FA0-A3D8-4D74-875E-4D14EE43BAD1}" type="presOf" srcId="{D04C3487-C999-4F9C-87C8-3596C2794F40}" destId="{88E04054-9441-472C-B411-BDBAEB05D175}" srcOrd="0" destOrd="0" presId="urn:microsoft.com/office/officeart/2005/8/layout/lProcess3"/>
    <dgm:cxn modelId="{B1434939-044F-4A12-987B-D9C497267210}" type="presOf" srcId="{1406573E-F1D1-4153-982E-FEC14C1E3B1F}" destId="{18347690-98C9-4386-9050-57B53B5C387F}" srcOrd="0" destOrd="0" presId="urn:microsoft.com/office/officeart/2005/8/layout/lProcess3"/>
    <dgm:cxn modelId="{B442A12B-F7BB-4789-AED1-6F0E71C51F3C}" srcId="{9A067F5E-223E-44FA-9883-279D439BF29E}" destId="{D04C3487-C999-4F9C-87C8-3596C2794F40}" srcOrd="2" destOrd="0" parTransId="{6B4E5710-9BE3-4D53-9765-DE180235B08A}" sibTransId="{1ED39750-D34C-4F7C-AD37-1EDD1DC00234}"/>
    <dgm:cxn modelId="{932373BD-D484-4D40-9287-C002F0874487}" srcId="{9A067F5E-223E-44FA-9883-279D439BF29E}" destId="{3A591C0D-A60C-4121-A45D-F501EE37E065}" srcOrd="0" destOrd="0" parTransId="{8507B1D3-8978-47D8-9574-A40821AA738C}" sibTransId="{CC9AEB7E-269F-4D7C-B747-1598888E3878}"/>
    <dgm:cxn modelId="{BDC34F8D-F0BA-4AD1-B8DA-E6FDE0FE84E3}" type="presOf" srcId="{3A591C0D-A60C-4121-A45D-F501EE37E065}" destId="{4883B365-3BAD-47F2-8805-834557970BA2}" srcOrd="0" destOrd="0" presId="urn:microsoft.com/office/officeart/2005/8/layout/lProcess3"/>
    <dgm:cxn modelId="{BCB347A2-27E9-4F92-B741-278A9C2A9E89}" type="presOf" srcId="{55D91B1C-1863-49BB-8C42-A0D87ADC7421}" destId="{855441E9-9433-4BC3-9CC8-34B21A2AE9D8}" srcOrd="0" destOrd="0" presId="urn:microsoft.com/office/officeart/2005/8/layout/lProcess3"/>
    <dgm:cxn modelId="{174B8994-C7F3-4077-B6CD-747AEBA5187B}" srcId="{3A591C0D-A60C-4121-A45D-F501EE37E065}" destId="{937FAEFF-0F47-4255-8ED6-43A9E4A14F83}" srcOrd="0" destOrd="0" parTransId="{CD2BB32A-F014-4371-8705-EBBEE770581E}" sibTransId="{E5F081AC-7B8D-4DCE-8F3A-2ED61B1A0C35}"/>
    <dgm:cxn modelId="{7D5D6258-07FD-40BD-9D09-44B10586A527}" type="presOf" srcId="{9A067F5E-223E-44FA-9883-279D439BF29E}" destId="{402525A7-A8E3-4086-AAB0-16159827C709}" srcOrd="0" destOrd="0" presId="urn:microsoft.com/office/officeart/2005/8/layout/lProcess3"/>
    <dgm:cxn modelId="{18242F6C-B490-4DB3-9EDD-04D81F96DC7C}" type="presOf" srcId="{5F015B8D-D75B-4852-8BED-3A50C7C918E2}" destId="{D5A0A392-F885-47F8-8258-CE7EF8A533A2}" srcOrd="0" destOrd="0" presId="urn:microsoft.com/office/officeart/2005/8/layout/lProcess3"/>
    <dgm:cxn modelId="{149795BE-BABF-42CD-8A0F-89AB3B942943}" srcId="{5F015B8D-D75B-4852-8BED-3A50C7C918E2}" destId="{55D91B1C-1863-49BB-8C42-A0D87ADC7421}" srcOrd="0" destOrd="0" parTransId="{2DF9C5ED-97A8-4291-82D5-17ABD52FBAB7}" sibTransId="{4561BF66-FBAD-4261-9E1E-A387A59F33F8}"/>
    <dgm:cxn modelId="{89393312-6E7A-4E36-AA42-161F31FC6000}" type="presParOf" srcId="{402525A7-A8E3-4086-AAB0-16159827C709}" destId="{7DE1CEFC-99CD-47A5-B353-055C581A5130}" srcOrd="0" destOrd="0" presId="urn:microsoft.com/office/officeart/2005/8/layout/lProcess3"/>
    <dgm:cxn modelId="{53246119-A948-4E75-8E2F-260E2D09AD10}" type="presParOf" srcId="{7DE1CEFC-99CD-47A5-B353-055C581A5130}" destId="{4883B365-3BAD-47F2-8805-834557970BA2}" srcOrd="0" destOrd="0" presId="urn:microsoft.com/office/officeart/2005/8/layout/lProcess3"/>
    <dgm:cxn modelId="{64839857-2CBB-4B53-A4B6-2E34C066DAB4}" type="presParOf" srcId="{7DE1CEFC-99CD-47A5-B353-055C581A5130}" destId="{34491FDE-8E5C-40C6-9848-F98C27C5FE2C}" srcOrd="1" destOrd="0" presId="urn:microsoft.com/office/officeart/2005/8/layout/lProcess3"/>
    <dgm:cxn modelId="{53F947ED-FECA-402D-BF83-B1F7412152D6}" type="presParOf" srcId="{7DE1CEFC-99CD-47A5-B353-055C581A5130}" destId="{962331E7-932A-46DB-987E-ACF4457AD7D4}" srcOrd="2" destOrd="0" presId="urn:microsoft.com/office/officeart/2005/8/layout/lProcess3"/>
    <dgm:cxn modelId="{DDB6F23C-4281-4978-B413-E755FB4F8CD4}" type="presParOf" srcId="{402525A7-A8E3-4086-AAB0-16159827C709}" destId="{3667EE8E-375B-4B91-9B68-6B8A849E9283}" srcOrd="1" destOrd="0" presId="urn:microsoft.com/office/officeart/2005/8/layout/lProcess3"/>
    <dgm:cxn modelId="{7E2F31BE-4E1B-4C29-AAAC-14FAA2649EEA}" type="presParOf" srcId="{402525A7-A8E3-4086-AAB0-16159827C709}" destId="{0A49C0B0-35D8-4D21-91F3-BFEE475DCD82}" srcOrd="2" destOrd="0" presId="urn:microsoft.com/office/officeart/2005/8/layout/lProcess3"/>
    <dgm:cxn modelId="{4FD8B37F-2DCB-4015-80E8-4ED8DF4B9D16}" type="presParOf" srcId="{0A49C0B0-35D8-4D21-91F3-BFEE475DCD82}" destId="{D5A0A392-F885-47F8-8258-CE7EF8A533A2}" srcOrd="0" destOrd="0" presId="urn:microsoft.com/office/officeart/2005/8/layout/lProcess3"/>
    <dgm:cxn modelId="{BC0B4656-E7E8-4D1C-BB4A-FD4578F35BA6}" type="presParOf" srcId="{0A49C0B0-35D8-4D21-91F3-BFEE475DCD82}" destId="{D67D0023-8025-48CB-A8BC-66939E13B1C1}" srcOrd="1" destOrd="0" presId="urn:microsoft.com/office/officeart/2005/8/layout/lProcess3"/>
    <dgm:cxn modelId="{F66C0F15-F572-4B1D-B829-D8FF4892ADB6}" type="presParOf" srcId="{0A49C0B0-35D8-4D21-91F3-BFEE475DCD82}" destId="{855441E9-9433-4BC3-9CC8-34B21A2AE9D8}" srcOrd="2" destOrd="0" presId="urn:microsoft.com/office/officeart/2005/8/layout/lProcess3"/>
    <dgm:cxn modelId="{AA444F9B-8D87-44F6-B8F8-DCCE37947C1B}" type="presParOf" srcId="{402525A7-A8E3-4086-AAB0-16159827C709}" destId="{FF0C3C58-9F11-4211-B61F-844D8562EF5A}" srcOrd="3" destOrd="0" presId="urn:microsoft.com/office/officeart/2005/8/layout/lProcess3"/>
    <dgm:cxn modelId="{18600129-6B22-4980-9B8D-1A8C69DDB149}" type="presParOf" srcId="{402525A7-A8E3-4086-AAB0-16159827C709}" destId="{B1DDC191-A3D4-4C6B-A9CA-370CD32F01AF}" srcOrd="4" destOrd="0" presId="urn:microsoft.com/office/officeart/2005/8/layout/lProcess3"/>
    <dgm:cxn modelId="{72261470-319C-402F-84DC-B3E613739C18}" type="presParOf" srcId="{B1DDC191-A3D4-4C6B-A9CA-370CD32F01AF}" destId="{88E04054-9441-472C-B411-BDBAEB05D175}" srcOrd="0" destOrd="0" presId="urn:microsoft.com/office/officeart/2005/8/layout/lProcess3"/>
    <dgm:cxn modelId="{7C821C54-FE84-4D71-894A-B715EDED37D8}" type="presParOf" srcId="{B1DDC191-A3D4-4C6B-A9CA-370CD32F01AF}" destId="{93B71AE5-67EA-470E-A713-C5D34B56AF5E}" srcOrd="1" destOrd="0" presId="urn:microsoft.com/office/officeart/2005/8/layout/lProcess3"/>
    <dgm:cxn modelId="{3511A0DC-3B90-40E7-875F-8851042702A7}" type="presParOf" srcId="{B1DDC191-A3D4-4C6B-A9CA-370CD32F01AF}" destId="{18347690-98C9-4386-9050-57B53B5C387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C8FDA-43B0-490B-8046-72E6E0E23A8A}">
      <dsp:nvSpPr>
        <dsp:cNvPr id="0" name=""/>
        <dsp:cNvSpPr/>
      </dsp:nvSpPr>
      <dsp:spPr>
        <a:xfrm rot="5400000">
          <a:off x="977217" y="1445515"/>
          <a:ext cx="905376" cy="67108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.</a:t>
          </a:r>
        </a:p>
      </dsp:txBody>
      <dsp:txXfrm rot="-5400000">
        <a:off x="1191740" y="1459738"/>
        <a:ext cx="476330" cy="642634"/>
      </dsp:txXfrm>
    </dsp:sp>
    <dsp:sp modelId="{C5AFF03A-AA03-423A-A1BC-A89BA2B0EAC2}">
      <dsp:nvSpPr>
        <dsp:cNvPr id="0" name=""/>
        <dsp:cNvSpPr/>
      </dsp:nvSpPr>
      <dsp:spPr>
        <a:xfrm>
          <a:off x="2145136" y="839831"/>
          <a:ext cx="963074" cy="517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/>
            <a:t>Региональный ресурсный центр поддержки и развития Российского движения школьников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2145136" y="839831"/>
        <a:ext cx="963074" cy="517782"/>
      </dsp:txXfrm>
    </dsp:sp>
    <dsp:sp modelId="{51E7E1D9-D988-404B-80BC-6BC73A8C99E3}">
      <dsp:nvSpPr>
        <dsp:cNvPr id="0" name=""/>
        <dsp:cNvSpPr/>
      </dsp:nvSpPr>
      <dsp:spPr>
        <a:xfrm rot="5400000">
          <a:off x="504630" y="723330"/>
          <a:ext cx="862970" cy="75078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Структура детского движения </a:t>
          </a:r>
        </a:p>
      </dsp:txBody>
      <dsp:txXfrm rot="-5400000">
        <a:off x="677720" y="801718"/>
        <a:ext cx="516790" cy="594011"/>
      </dsp:txXfrm>
    </dsp:sp>
    <dsp:sp modelId="{40EC17DC-AD38-4E63-A8AA-9564A12B4742}">
      <dsp:nvSpPr>
        <dsp:cNvPr id="0" name=""/>
        <dsp:cNvSpPr/>
      </dsp:nvSpPr>
      <dsp:spPr>
        <a:xfrm rot="5400000">
          <a:off x="1702674" y="1528279"/>
          <a:ext cx="767646" cy="671621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.</a:t>
          </a:r>
        </a:p>
      </dsp:txBody>
      <dsp:txXfrm rot="-5400000">
        <a:off x="1855622" y="1600206"/>
        <a:ext cx="461749" cy="527768"/>
      </dsp:txXfrm>
    </dsp:sp>
    <dsp:sp modelId="{0B8FFD84-99C7-4A7A-B81E-15C8392F8F6C}">
      <dsp:nvSpPr>
        <dsp:cNvPr id="0" name=""/>
        <dsp:cNvSpPr/>
      </dsp:nvSpPr>
      <dsp:spPr>
        <a:xfrm>
          <a:off x="1518" y="1593523"/>
          <a:ext cx="932007" cy="517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>
              <a:solidFill>
                <a:schemeClr val="bg1"/>
              </a:solidFill>
            </a:rPr>
            <a:t>.</a:t>
          </a:r>
        </a:p>
      </dsp:txBody>
      <dsp:txXfrm>
        <a:off x="1518" y="1593523"/>
        <a:ext cx="932007" cy="517782"/>
      </dsp:txXfrm>
    </dsp:sp>
    <dsp:sp modelId="{D55D6E52-6ECF-4B4F-B9C1-4952E19A8E79}">
      <dsp:nvSpPr>
        <dsp:cNvPr id="0" name=""/>
        <dsp:cNvSpPr/>
      </dsp:nvSpPr>
      <dsp:spPr>
        <a:xfrm rot="5400000">
          <a:off x="1410767" y="734850"/>
          <a:ext cx="862970" cy="75078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583857" y="813238"/>
        <a:ext cx="516790" cy="594011"/>
      </dsp:txXfrm>
    </dsp:sp>
    <dsp:sp modelId="{3EEF53AA-B35F-47FC-8A35-6DA7918B2CE3}">
      <dsp:nvSpPr>
        <dsp:cNvPr id="0" name=""/>
        <dsp:cNvSpPr/>
      </dsp:nvSpPr>
      <dsp:spPr>
        <a:xfrm rot="5400000">
          <a:off x="1327286" y="2294134"/>
          <a:ext cx="862970" cy="75078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Специалисты </a:t>
          </a:r>
        </a:p>
      </dsp:txBody>
      <dsp:txXfrm rot="-5400000">
        <a:off x="1500376" y="2372522"/>
        <a:ext cx="516790" cy="594011"/>
      </dsp:txXfrm>
    </dsp:sp>
    <dsp:sp modelId="{259A4B4D-7A5A-4B5C-AE0F-A5A5F43673E7}">
      <dsp:nvSpPr>
        <dsp:cNvPr id="0" name=""/>
        <dsp:cNvSpPr/>
      </dsp:nvSpPr>
      <dsp:spPr>
        <a:xfrm>
          <a:off x="2145136" y="2326012"/>
          <a:ext cx="963074" cy="517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18796-F405-498E-B6A0-5C72B8114B60}">
      <dsp:nvSpPr>
        <dsp:cNvPr id="0" name=""/>
        <dsp:cNvSpPr/>
      </dsp:nvSpPr>
      <dsp:spPr>
        <a:xfrm rot="5400000">
          <a:off x="481813" y="2293211"/>
          <a:ext cx="862970" cy="75078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/>
            <a:t>36 муниципальных кураторов ДД</a:t>
          </a:r>
        </a:p>
      </dsp:txBody>
      <dsp:txXfrm rot="-5400000">
        <a:off x="654903" y="2371599"/>
        <a:ext cx="516790" cy="594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3B365-3BAD-47F2-8805-834557970BA2}">
      <dsp:nvSpPr>
        <dsp:cNvPr id="0" name=""/>
        <dsp:cNvSpPr/>
      </dsp:nvSpPr>
      <dsp:spPr>
        <a:xfrm>
          <a:off x="585016" y="126"/>
          <a:ext cx="1788979" cy="7155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Всего на выполнении нормативов ВФСК ГТО по РС(Я) приняли участие</a:t>
          </a:r>
        </a:p>
      </dsp:txBody>
      <dsp:txXfrm>
        <a:off x="942812" y="126"/>
        <a:ext cx="1073388" cy="715591"/>
      </dsp:txXfrm>
    </dsp:sp>
    <dsp:sp modelId="{962331E7-932A-46DB-987E-ACF4457AD7D4}">
      <dsp:nvSpPr>
        <dsp:cNvPr id="0" name=""/>
        <dsp:cNvSpPr/>
      </dsp:nvSpPr>
      <dsp:spPr>
        <a:xfrm>
          <a:off x="2141429" y="60951"/>
          <a:ext cx="1484853" cy="59394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>
              <a:solidFill>
                <a:schemeClr val="accent2"/>
              </a:solidFill>
            </a:rPr>
            <a:t>50451</a:t>
          </a:r>
        </a:p>
      </dsp:txBody>
      <dsp:txXfrm>
        <a:off x="2438400" y="60951"/>
        <a:ext cx="890912" cy="593941"/>
      </dsp:txXfrm>
    </dsp:sp>
    <dsp:sp modelId="{D5A0A392-F885-47F8-8258-CE7EF8A533A2}">
      <dsp:nvSpPr>
        <dsp:cNvPr id="0" name=""/>
        <dsp:cNvSpPr/>
      </dsp:nvSpPr>
      <dsp:spPr>
        <a:xfrm>
          <a:off x="585016" y="815901"/>
          <a:ext cx="1788979" cy="7155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Из них за 2023 год </a:t>
          </a:r>
          <a:r>
            <a:rPr lang="en-US" sz="1000" kern="1200" dirty="0"/>
            <a:t>I</a:t>
          </a:r>
          <a:r>
            <a:rPr lang="ru-RU" sz="1000" kern="1200" dirty="0"/>
            <a:t>-</a:t>
          </a:r>
          <a:r>
            <a:rPr lang="en-US" sz="1000" kern="1200" dirty="0"/>
            <a:t>V</a:t>
          </a:r>
          <a:r>
            <a:rPr lang="ru-RU" sz="1000" kern="1200" dirty="0"/>
            <a:t> ступень (возраст с 6 до 17 лет)</a:t>
          </a:r>
        </a:p>
      </dsp:txBody>
      <dsp:txXfrm>
        <a:off x="942812" y="815901"/>
        <a:ext cx="1073388" cy="715591"/>
      </dsp:txXfrm>
    </dsp:sp>
    <dsp:sp modelId="{855441E9-9433-4BC3-9CC8-34B21A2AE9D8}">
      <dsp:nvSpPr>
        <dsp:cNvPr id="0" name=""/>
        <dsp:cNvSpPr/>
      </dsp:nvSpPr>
      <dsp:spPr>
        <a:xfrm>
          <a:off x="2141429" y="876726"/>
          <a:ext cx="1484853" cy="59394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>
              <a:solidFill>
                <a:schemeClr val="accent2"/>
              </a:solidFill>
            </a:rPr>
            <a:t>7359</a:t>
          </a:r>
        </a:p>
      </dsp:txBody>
      <dsp:txXfrm>
        <a:off x="2438400" y="876726"/>
        <a:ext cx="890912" cy="593941"/>
      </dsp:txXfrm>
    </dsp:sp>
    <dsp:sp modelId="{88E04054-9441-472C-B411-BDBAEB05D175}">
      <dsp:nvSpPr>
        <dsp:cNvPr id="0" name=""/>
        <dsp:cNvSpPr/>
      </dsp:nvSpPr>
      <dsp:spPr>
        <a:xfrm>
          <a:off x="585016" y="1631675"/>
          <a:ext cx="1788979" cy="7155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Общее количество полученных знаков</a:t>
          </a:r>
        </a:p>
      </dsp:txBody>
      <dsp:txXfrm>
        <a:off x="942812" y="1631675"/>
        <a:ext cx="1073388" cy="715591"/>
      </dsp:txXfrm>
    </dsp:sp>
    <dsp:sp modelId="{18347690-98C9-4386-9050-57B53B5C387F}">
      <dsp:nvSpPr>
        <dsp:cNvPr id="0" name=""/>
        <dsp:cNvSpPr/>
      </dsp:nvSpPr>
      <dsp:spPr>
        <a:xfrm>
          <a:off x="2141429" y="1692501"/>
          <a:ext cx="1484853" cy="59394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>
              <a:solidFill>
                <a:schemeClr val="accent2"/>
              </a:solidFill>
            </a:rPr>
            <a:t>14937</a:t>
          </a:r>
        </a:p>
      </dsp:txBody>
      <dsp:txXfrm>
        <a:off x="2438400" y="1692501"/>
        <a:ext cx="890912" cy="593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ADD1D-B6A7-49AB-B7BC-9E7DD2475B7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26989-753B-4B60-96B7-AB1A153AF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2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70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80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41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9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1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35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0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909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82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2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54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7EFC-3682-4709-9A05-73BB1253384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9661-066C-4C84-8558-9A03F1BEE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54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2.xml"/><Relationship Id="rId11" Type="http://schemas.openxmlformats.org/officeDocument/2006/relationships/image" Target="../media/image42.png"/><Relationship Id="rId5" Type="http://schemas.openxmlformats.org/officeDocument/2006/relationships/image" Target="../media/image35.emf"/><Relationship Id="rId10" Type="http://schemas.openxmlformats.org/officeDocument/2006/relationships/chart" Target="../charts/chart3.xml"/><Relationship Id="rId4" Type="http://schemas.openxmlformats.org/officeDocument/2006/relationships/oleObject" Target="../embeddings/oleObject2.bin"/><Relationship Id="rId9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jpe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hyperlink" Target="https://&#1092;&#1094;&#1086;&#1084;&#1086;&#1092;&#1074;.&#1088;&#1092;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72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74.png"/><Relationship Id="rId10" Type="http://schemas.microsoft.com/office/2007/relationships/diagramDrawing" Target="../diagrams/drawing2.xml"/><Relationship Id="rId4" Type="http://schemas.openxmlformats.org/officeDocument/2006/relationships/image" Target="../media/image73.png"/><Relationship Id="rId9" Type="http://schemas.openxmlformats.org/officeDocument/2006/relationships/diagramColors" Target="../diagrams/colors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18" Type="http://schemas.openxmlformats.org/officeDocument/2006/relationships/image" Target="../media/image10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jpeg"/><Relationship Id="rId2" Type="http://schemas.openxmlformats.org/officeDocument/2006/relationships/image" Target="../media/image4.jpeg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jpe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jpe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17" Type="http://schemas.openxmlformats.org/officeDocument/2006/relationships/image" Target="../media/image120.jpeg"/><Relationship Id="rId2" Type="http://schemas.openxmlformats.org/officeDocument/2006/relationships/image" Target="../media/image4.jpeg"/><Relationship Id="rId16" Type="http://schemas.openxmlformats.org/officeDocument/2006/relationships/image" Target="../media/image119.png"/><Relationship Id="rId20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5" Type="http://schemas.openxmlformats.org/officeDocument/2006/relationships/image" Target="../media/image118.png"/><Relationship Id="rId10" Type="http://schemas.openxmlformats.org/officeDocument/2006/relationships/image" Target="../media/image113.jpeg"/><Relationship Id="rId19" Type="http://schemas.openxmlformats.org/officeDocument/2006/relationships/image" Target="../media/image122.pn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4.jpeg"/><Relationship Id="rId18" Type="http://schemas.openxmlformats.org/officeDocument/2006/relationships/image" Target="../media/image139.jpeg"/><Relationship Id="rId3" Type="http://schemas.openxmlformats.org/officeDocument/2006/relationships/image" Target="../media/image124.jpeg"/><Relationship Id="rId21" Type="http://schemas.openxmlformats.org/officeDocument/2006/relationships/image" Target="../media/image142.jpeg"/><Relationship Id="rId7" Type="http://schemas.openxmlformats.org/officeDocument/2006/relationships/image" Target="../media/image128.png"/><Relationship Id="rId12" Type="http://schemas.openxmlformats.org/officeDocument/2006/relationships/image" Target="../media/image133.jpeg"/><Relationship Id="rId17" Type="http://schemas.openxmlformats.org/officeDocument/2006/relationships/image" Target="../media/image138.jpeg"/><Relationship Id="rId25" Type="http://schemas.openxmlformats.org/officeDocument/2006/relationships/image" Target="../media/image146.jpeg"/><Relationship Id="rId2" Type="http://schemas.openxmlformats.org/officeDocument/2006/relationships/image" Target="../media/image4.jpeg"/><Relationship Id="rId16" Type="http://schemas.openxmlformats.org/officeDocument/2006/relationships/image" Target="../media/image137.jpeg"/><Relationship Id="rId20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24" Type="http://schemas.openxmlformats.org/officeDocument/2006/relationships/image" Target="../media/image145.png"/><Relationship Id="rId5" Type="http://schemas.openxmlformats.org/officeDocument/2006/relationships/image" Target="../media/image126.jpeg"/><Relationship Id="rId15" Type="http://schemas.openxmlformats.org/officeDocument/2006/relationships/image" Target="../media/image136.png"/><Relationship Id="rId23" Type="http://schemas.openxmlformats.org/officeDocument/2006/relationships/image" Target="../media/image144.png"/><Relationship Id="rId10" Type="http://schemas.openxmlformats.org/officeDocument/2006/relationships/image" Target="../media/image131.jpeg"/><Relationship Id="rId19" Type="http://schemas.openxmlformats.org/officeDocument/2006/relationships/image" Target="../media/image140.pn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Relationship Id="rId14" Type="http://schemas.openxmlformats.org/officeDocument/2006/relationships/image" Target="../media/image135.jpeg"/><Relationship Id="rId22" Type="http://schemas.openxmlformats.org/officeDocument/2006/relationships/image" Target="../media/image1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" y="0"/>
            <a:ext cx="12164967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219805" y="469087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4953" y="667432"/>
            <a:ext cx="6118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 науки Республики Саха (Якутия)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ресурсный центр «Юные якутяне»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06" y="328235"/>
            <a:ext cx="1025658" cy="10096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3" y="366744"/>
            <a:ext cx="972704" cy="9727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1131" y="630447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655" y="1848020"/>
            <a:ext cx="9904949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ПУБЛИЧНЫЙ ОТЧЕТ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деятельности государственного автономного нетипового образовательного учреждения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Республики Саха (Якутия) «Республиканский ресурсный центр «Юные якутяне» за 2023 год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34674" y="5524933"/>
            <a:ext cx="7304681" cy="336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Черкашина Ирина Васильевна </a:t>
            </a:r>
          </a:p>
        </p:txBody>
      </p:sp>
    </p:spTree>
    <p:extLst>
      <p:ext uri="{BB962C8B-B14F-4D97-AF65-F5344CB8AC3E}">
        <p14:creationId xmlns:p14="http://schemas.microsoft.com/office/powerpoint/2010/main" val="2889881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00548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75083" y="2112096"/>
            <a:ext cx="8599228" cy="9329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модель развития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64" y="5332082"/>
            <a:ext cx="8599228" cy="687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учреждений дополнительного образования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5564" y="6354133"/>
            <a:ext cx="8599228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молодых специалистов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3386D54-06C4-4B5A-AB7D-3A2152EFD2D5}"/>
              </a:ext>
            </a:extLst>
          </p:cNvPr>
          <p:cNvSpPr/>
          <p:nvPr/>
        </p:nvSpPr>
        <p:spPr>
          <a:xfrm>
            <a:off x="755564" y="3414137"/>
            <a:ext cx="8599228" cy="687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муниципальных опорных центров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5437B0-38D0-4604-90E9-AD9383E6A076}"/>
              </a:ext>
            </a:extLst>
          </p:cNvPr>
          <p:cNvSpPr/>
          <p:nvPr/>
        </p:nvSpPr>
        <p:spPr>
          <a:xfrm>
            <a:off x="755564" y="4471132"/>
            <a:ext cx="8599228" cy="687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социального заказа</a:t>
            </a:r>
          </a:p>
        </p:txBody>
      </p:sp>
      <p:sp>
        <p:nvSpPr>
          <p:cNvPr id="15" name="Скругленный прямоугольник 5">
            <a:extLst>
              <a:ext uri="{FF2B5EF4-FFF2-40B4-BE49-F238E27FC236}">
                <a16:creationId xmlns:a16="http://schemas.microsoft.com/office/drawing/2014/main" id="{3E28E969-A6D8-4707-90ED-8EB687088395}"/>
              </a:ext>
            </a:extLst>
          </p:cNvPr>
          <p:cNvSpPr/>
          <p:nvPr/>
        </p:nvSpPr>
        <p:spPr>
          <a:xfrm>
            <a:off x="103161" y="686046"/>
            <a:ext cx="5313570" cy="1231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Распоряжением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Правительства РС(Я) от 07.06.2017 г. № 716-р «О Региональном модельном центре дополнительного образования детей РС(Я)» Республиканский ресурсный центр «Юные якутяне» определен Региональным модельным центром дополнительного образования детей</a:t>
            </a:r>
          </a:p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91199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5469" y="731520"/>
            <a:ext cx="745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Отдел развития дополнительного образования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0438" y="1480732"/>
            <a:ext cx="3430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мероприятий и работа по достижению плановых показателей и результатов регионального проекта «Успех каждого ребенка» национального проекта «Образование»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4" y="1553516"/>
            <a:ext cx="1027848" cy="863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3373" y="2726004"/>
            <a:ext cx="778091" cy="7780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79953" y="2653385"/>
            <a:ext cx="3200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Координация деятельности муниципальных опорных центров – 36 МОЦ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56" y="3626519"/>
            <a:ext cx="856940" cy="8569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74530" y="3751654"/>
            <a:ext cx="2672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Внедрение социального сертификата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на дополнительное образование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14" y="4742935"/>
            <a:ext cx="826950" cy="8269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63030" y="4694498"/>
            <a:ext cx="3217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Развитие кадрового потенциала учреждения: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повышение квалификации,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аттестация педагогических кадров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52" y="5824791"/>
            <a:ext cx="736633" cy="73663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463030" y="5706899"/>
            <a:ext cx="2558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Мониторинг, анализ и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методическое сопровождение ФСН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№ 1-ДОД, форма № 48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135" y="1548989"/>
            <a:ext cx="707044" cy="7070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714385" y="14721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Методическое сопровождение АИС Навигатор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дополнительного образования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«Сетевой город. Образование» на технологиях </a:t>
            </a:r>
            <a:r>
              <a:rPr lang="ru-RU" sz="1200" dirty="0" err="1">
                <a:solidFill>
                  <a:srgbClr val="002060"/>
                </a:solidFill>
              </a:rPr>
              <a:t>ИРТех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1135" y="2656284"/>
            <a:ext cx="707044" cy="7070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733721" y="262853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Координация </a:t>
            </a:r>
            <a:r>
              <a:rPr lang="ru-RU" sz="1200" dirty="0" err="1">
                <a:solidFill>
                  <a:srgbClr val="002060"/>
                </a:solidFill>
              </a:rPr>
              <a:t>профориентационной</a:t>
            </a:r>
            <a:r>
              <a:rPr lang="ru-RU" sz="1200" dirty="0">
                <a:solidFill>
                  <a:srgbClr val="002060"/>
                </a:solidFill>
              </a:rPr>
              <a:t> деятельности в образовательных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организациях Республики Саха (Якутия)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179" y="3660223"/>
            <a:ext cx="678225" cy="67822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733721" y="356879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дополнительных общеразвивающих программ педагогов</a:t>
            </a:r>
          </a:p>
          <a:p>
            <a:r>
              <a:rPr lang="ru-RU" sz="1200" dirty="0">
                <a:solidFill>
                  <a:srgbClr val="002060"/>
                </a:solidFill>
              </a:rPr>
              <a:t>РРЦ «Юные якутяне»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4012" y="4604738"/>
            <a:ext cx="789709" cy="78970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733721" y="4558269"/>
            <a:ext cx="29403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Редакционно-издательская деятельность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0016" y="5448795"/>
            <a:ext cx="808374" cy="80837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768390" y="5464030"/>
            <a:ext cx="5563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Медиа сопровождение учреждений дополнительного образования в составе </a:t>
            </a:r>
            <a:r>
              <a:rPr lang="ru-RU" sz="1200" dirty="0" err="1">
                <a:solidFill>
                  <a:srgbClr val="002060"/>
                </a:solidFill>
              </a:rPr>
              <a:t>Медиацентра</a:t>
            </a:r>
            <a:r>
              <a:rPr lang="ru-RU" sz="1200" dirty="0">
                <a:solidFill>
                  <a:srgbClr val="002060"/>
                </a:solidFill>
              </a:rPr>
              <a:t> региональной системы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296643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6B7CD7-FCBE-4850-928C-F4E47E04C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0054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3244" cy="1097189"/>
          </a:xfrm>
          <a:prstGeom prst="rect">
            <a:avLst/>
          </a:prstGeom>
        </p:spPr>
      </p:pic>
      <p:sp>
        <p:nvSpPr>
          <p:cNvPr id="104" name="Прямоугольник 103"/>
          <p:cNvSpPr>
            <a:spLocks noChangeArrowheads="1"/>
          </p:cNvSpPr>
          <p:nvPr/>
        </p:nvSpPr>
        <p:spPr bwMode="auto">
          <a:xfrm>
            <a:off x="1967103" y="1073233"/>
            <a:ext cx="8351965" cy="73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88164" tIns="44082" rIns="88164" bIns="44082">
            <a:spAutoFit/>
          </a:bodyPr>
          <a:lstStyle/>
          <a:p>
            <a:pPr algn="ctr" defTabSz="51316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01.01.2024 г. охват детей в возрасте от 5 до 18 лет программами дополнительного образования без двойного учета составил 73,3%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147320 чел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 от численности детского населения в возрасте от 5 до 18 лет (201115 детей)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 плане 73,2%, выполнение на 100,1%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altLang="ru-RU" sz="1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12" name="Заголовок 1"/>
          <p:cNvSpPr txBox="1">
            <a:spLocks/>
          </p:cNvSpPr>
          <p:nvPr/>
        </p:nvSpPr>
        <p:spPr>
          <a:xfrm>
            <a:off x="1919343" y="124720"/>
            <a:ext cx="7965830" cy="5655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ФП «Успех каждого ребенка» 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 «Образование»</a:t>
            </a:r>
          </a:p>
        </p:txBody>
      </p:sp>
      <p:sp>
        <p:nvSpPr>
          <p:cNvPr id="130" name="Прямоугольник 129"/>
          <p:cNvSpPr>
            <a:spLocks noChangeArrowheads="1"/>
          </p:cNvSpPr>
          <p:nvPr/>
        </p:nvSpPr>
        <p:spPr bwMode="auto">
          <a:xfrm>
            <a:off x="1623896" y="3183084"/>
            <a:ext cx="8695172" cy="8276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88164" tIns="44082" rIns="88164" bIns="44082">
            <a:spAutoFit/>
          </a:bodyPr>
          <a:lstStyle/>
          <a:p>
            <a:pPr lvl="1" algn="just" defTabSz="513160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Лучшие показатели: улусы (районы)-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Олекминский район – 95,8%, Таттинский -94,81%, Усть-Янский – 93,3%, Нерюнгринский – 90,4%, Томпонский – 87%, Булунский 86,6%, Нюрбинский – 86%, Намский 85,7%, Алданский – 84,4%, Чурапчинский – 84,3%, Ленский – 84,2%, Мирнинский – 82,8%, Анабарский 82,4%, Сунтарский – 81,3%, Усть-Майский – 81,2%, Оймяконский – 80,9%, Хангаласский – 80,5%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и другие</a:t>
            </a:r>
            <a:endParaRPr lang="ru-RU" altLang="ru-RU" sz="12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89018" y="1859017"/>
            <a:ext cx="7980218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176 учреждениях дополнительного образования детей МО и ГО РС(Я) охват детей от 5 до 18 лет составляет 56,86% (83 759 детей) от численности всех 147320 обучающихся, в том числе: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в сфере образования - в 95 УДОД 57259 детей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в сфере спорта – в 17 УДОД 7 466 детей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в сфере культуры - в 64 УДОД 18991 ребенка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611319" y="4778291"/>
          <a:ext cx="6968607" cy="1880366"/>
        </p:xfrm>
        <a:graphic>
          <a:graphicData uri="http://schemas.openxmlformats.org/drawingml/2006/table">
            <a:tbl>
              <a:tblPr firstRow="1" firstCol="1" bandRow="1"/>
              <a:tblGrid>
                <a:gridCol w="3106757">
                  <a:extLst>
                    <a:ext uri="{9D8B030D-6E8A-4147-A177-3AD203B41FA5}">
                      <a16:colId xmlns:a16="http://schemas.microsoft.com/office/drawing/2014/main" val="1541512523"/>
                    </a:ext>
                  </a:extLst>
                </a:gridCol>
                <a:gridCol w="1079653">
                  <a:extLst>
                    <a:ext uri="{9D8B030D-6E8A-4147-A177-3AD203B41FA5}">
                      <a16:colId xmlns:a16="http://schemas.microsoft.com/office/drawing/2014/main" val="3967447408"/>
                    </a:ext>
                  </a:extLst>
                </a:gridCol>
                <a:gridCol w="1298202">
                  <a:extLst>
                    <a:ext uri="{9D8B030D-6E8A-4147-A177-3AD203B41FA5}">
                      <a16:colId xmlns:a16="http://schemas.microsoft.com/office/drawing/2014/main" val="3709731368"/>
                    </a:ext>
                  </a:extLst>
                </a:gridCol>
                <a:gridCol w="1483995">
                  <a:extLst>
                    <a:ext uri="{9D8B030D-6E8A-4147-A177-3AD203B41FA5}">
                      <a16:colId xmlns:a16="http://schemas.microsoft.com/office/drawing/2014/main" val="28126424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Охват детей по программам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Охват детей по мероприятиям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Общий охват по значимым проектам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618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ДНК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297</a:t>
                      </a:r>
                      <a:endParaRPr lang="ru-RU" sz="12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330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Кванториум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1636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2696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606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Мобильный </a:t>
                      </a:r>
                      <a:r>
                        <a:rPr lang="ru-RU" sz="1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кванториум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307</a:t>
                      </a:r>
                      <a:endParaRPr lang="ru-RU" sz="12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855</a:t>
                      </a:r>
                      <a:endParaRPr lang="ru-RU" sz="12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1162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733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Школьный </a:t>
                      </a:r>
                      <a:r>
                        <a:rPr lang="ru-RU" sz="1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кванториум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1604</a:t>
                      </a:r>
                      <a:endParaRPr lang="ru-RU" sz="12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1824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964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Центр выявления и поддержки талантов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5555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3425</a:t>
                      </a:r>
                      <a:endParaRPr lang="ru-RU" sz="12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8980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111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IT-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куб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3779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4100</a:t>
                      </a:r>
                      <a:endParaRPr lang="ru-RU" sz="12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7879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827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Итого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11794</a:t>
                      </a:r>
                      <a:endParaRPr lang="ru-RU" sz="12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11307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23101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617289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062164" y="4119508"/>
            <a:ext cx="8256905" cy="550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88164" tIns="44082" rIns="88164" bIns="44082">
            <a:spAutoFit/>
          </a:bodyPr>
          <a:lstStyle/>
          <a:p>
            <a:pPr indent="449580" algn="ctr">
              <a:lnSpc>
                <a:spcPct val="107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Охват детей значимыми проектами (программы и мероприятия) составил 15,68% при плановом значении  15,63%, - выполнение на 100,3%.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0" y="-73025"/>
          <a:ext cx="538163" cy="693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CorelDRAW" r:id="rId5" imgW="435960" imgH="7364520" progId="">
                  <p:embed/>
                </p:oleObj>
              </mc:Choice>
              <mc:Fallback>
                <p:oleObj name="CorelDRAW" r:id="rId5" imgW="435960" imgH="7364520" progId="">
                  <p:embed/>
                  <p:pic>
                    <p:nvPicPr>
                      <p:cNvPr id="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3025"/>
                        <a:ext cx="538163" cy="693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150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099" y="555034"/>
            <a:ext cx="10028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Количество реализуемых дополнительных общеобразовательных программ в сетевой и дистанционной, электронной форме в 2021-2023 годах (по данным ведомственной формы № 48)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397" y="3210848"/>
            <a:ext cx="9813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32261" y="1321732"/>
          <a:ext cx="11454938" cy="492798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29048">
                  <a:extLst>
                    <a:ext uri="{9D8B030D-6E8A-4147-A177-3AD203B41FA5}">
                      <a16:colId xmlns:a16="http://schemas.microsoft.com/office/drawing/2014/main" val="3377783101"/>
                    </a:ext>
                  </a:extLst>
                </a:gridCol>
                <a:gridCol w="939910">
                  <a:extLst>
                    <a:ext uri="{9D8B030D-6E8A-4147-A177-3AD203B41FA5}">
                      <a16:colId xmlns:a16="http://schemas.microsoft.com/office/drawing/2014/main" val="199018816"/>
                    </a:ext>
                  </a:extLst>
                </a:gridCol>
                <a:gridCol w="1183332">
                  <a:extLst>
                    <a:ext uri="{9D8B030D-6E8A-4147-A177-3AD203B41FA5}">
                      <a16:colId xmlns:a16="http://schemas.microsoft.com/office/drawing/2014/main" val="1302950068"/>
                    </a:ext>
                  </a:extLst>
                </a:gridCol>
                <a:gridCol w="890119">
                  <a:extLst>
                    <a:ext uri="{9D8B030D-6E8A-4147-A177-3AD203B41FA5}">
                      <a16:colId xmlns:a16="http://schemas.microsoft.com/office/drawing/2014/main" val="1498847629"/>
                    </a:ext>
                  </a:extLst>
                </a:gridCol>
                <a:gridCol w="1183332">
                  <a:extLst>
                    <a:ext uri="{9D8B030D-6E8A-4147-A177-3AD203B41FA5}">
                      <a16:colId xmlns:a16="http://schemas.microsoft.com/office/drawing/2014/main" val="3887647406"/>
                    </a:ext>
                  </a:extLst>
                </a:gridCol>
                <a:gridCol w="1183332">
                  <a:extLst>
                    <a:ext uri="{9D8B030D-6E8A-4147-A177-3AD203B41FA5}">
                      <a16:colId xmlns:a16="http://schemas.microsoft.com/office/drawing/2014/main" val="834056828"/>
                    </a:ext>
                  </a:extLst>
                </a:gridCol>
                <a:gridCol w="795869">
                  <a:extLst>
                    <a:ext uri="{9D8B030D-6E8A-4147-A177-3AD203B41FA5}">
                      <a16:colId xmlns:a16="http://schemas.microsoft.com/office/drawing/2014/main" val="2161641730"/>
                    </a:ext>
                  </a:extLst>
                </a:gridCol>
                <a:gridCol w="1183332">
                  <a:extLst>
                    <a:ext uri="{9D8B030D-6E8A-4147-A177-3AD203B41FA5}">
                      <a16:colId xmlns:a16="http://schemas.microsoft.com/office/drawing/2014/main" val="3563810544"/>
                    </a:ext>
                  </a:extLst>
                </a:gridCol>
                <a:gridCol w="1183332">
                  <a:extLst>
                    <a:ext uri="{9D8B030D-6E8A-4147-A177-3AD203B41FA5}">
                      <a16:colId xmlns:a16="http://schemas.microsoft.com/office/drawing/2014/main" val="1086482497"/>
                    </a:ext>
                  </a:extLst>
                </a:gridCol>
                <a:gridCol w="1183332">
                  <a:extLst>
                    <a:ext uri="{9D8B030D-6E8A-4147-A177-3AD203B41FA5}">
                      <a16:colId xmlns:a16="http://schemas.microsoft.com/office/drawing/2014/main" val="3585125893"/>
                    </a:ext>
                  </a:extLst>
                </a:gridCol>
              </a:tblGrid>
              <a:tr h="100544"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Направленности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2021 год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2022 год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2023 год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013361"/>
                  </a:ext>
                </a:extLst>
              </a:tr>
              <a:tr h="100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Кол-во реализуемых дополнительных общеобразовательных программ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Из них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Кол-во реализуемых дополнительных общеобразовательных программ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Из них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Кол-во реализуемых дополнительных общеобразовательных программ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Из них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575735"/>
                  </a:ext>
                </a:extLst>
              </a:tr>
              <a:tr h="976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В сетевой форме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Дистанционной и электронной форме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В сетевой форме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Дистанционной и электронной форме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В сетевой форме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Дистанционной и электронной форме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9784868"/>
                  </a:ext>
                </a:extLst>
              </a:tr>
              <a:tr h="1952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ТЕХНИЧЕСКАЯ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3535624"/>
                  </a:ext>
                </a:extLst>
              </a:tr>
              <a:tr h="1952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ЕСТЕСТВЕННОНАУЧНАЯ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544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9678187"/>
                  </a:ext>
                </a:extLst>
              </a:tr>
              <a:tr h="1952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ФИЗКУЛЬТУРНО-СПОРТИВНАЯ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501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1332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176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1 675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4817069"/>
                  </a:ext>
                </a:extLst>
              </a:tr>
              <a:tr h="1952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ХУДОЖЕСТВЕННАЯ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891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402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294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2 720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8114858"/>
                  </a:ext>
                </a:extLst>
              </a:tr>
              <a:tr h="2929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ТУРИСТСКО-КРАЕВЕДЧЕСКАЯ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328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1647613"/>
                  </a:ext>
                </a:extLst>
              </a:tr>
              <a:tr h="2929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СОЦИАЛЬНО-ГУМАНИТАРНАЯ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1048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1 077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199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1 868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0440377"/>
                  </a:ext>
                </a:extLst>
              </a:tr>
              <a:tr h="1952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ВСЕГО по направленностям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5307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3038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5972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979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7 280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1 182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2 222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9108884"/>
                  </a:ext>
                </a:extLst>
              </a:tr>
              <a:tr h="1005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 них, УДОД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1997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471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2 031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277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284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021267"/>
                  </a:ext>
                </a:extLst>
              </a:tr>
              <a:tr h="1005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1897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2784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684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337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3 613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593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1 928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1212215"/>
                  </a:ext>
                </a:extLst>
              </a:tr>
              <a:tr h="1005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1288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1195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1 636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01" marR="222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0749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074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099" y="555034"/>
            <a:ext cx="10028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Доля охвата детей по направленностям дополнительного образования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(по данным ФСН № 1-ДОД)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397" y="3210848"/>
            <a:ext cx="9813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407324" y="555035"/>
          <a:ext cx="10021827" cy="620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703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585" y="550863"/>
            <a:ext cx="8869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Общие сведения о численности обучающихся по направленностям дополнительных общеобразовательных программ </a:t>
            </a:r>
            <a:r>
              <a:rPr lang="ru-RU" b="1" dirty="0">
                <a:solidFill>
                  <a:srgbClr val="002060"/>
                </a:solidFill>
              </a:rPr>
              <a:t>(по данным ФСН № 1-ДОД)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397" y="3210848"/>
            <a:ext cx="9813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8394" y="1182204"/>
          <a:ext cx="11615430" cy="5600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3811">
                  <a:extLst>
                    <a:ext uri="{9D8B030D-6E8A-4147-A177-3AD203B41FA5}">
                      <a16:colId xmlns:a16="http://schemas.microsoft.com/office/drawing/2014/main" val="330030644"/>
                    </a:ext>
                  </a:extLst>
                </a:gridCol>
                <a:gridCol w="985812">
                  <a:extLst>
                    <a:ext uri="{9D8B030D-6E8A-4147-A177-3AD203B41FA5}">
                      <a16:colId xmlns:a16="http://schemas.microsoft.com/office/drawing/2014/main" val="2249700731"/>
                    </a:ext>
                  </a:extLst>
                </a:gridCol>
                <a:gridCol w="998179">
                  <a:extLst>
                    <a:ext uri="{9D8B030D-6E8A-4147-A177-3AD203B41FA5}">
                      <a16:colId xmlns:a16="http://schemas.microsoft.com/office/drawing/2014/main" val="173166025"/>
                    </a:ext>
                  </a:extLst>
                </a:gridCol>
                <a:gridCol w="972285">
                  <a:extLst>
                    <a:ext uri="{9D8B030D-6E8A-4147-A177-3AD203B41FA5}">
                      <a16:colId xmlns:a16="http://schemas.microsoft.com/office/drawing/2014/main" val="1606280424"/>
                    </a:ext>
                  </a:extLst>
                </a:gridCol>
                <a:gridCol w="972894">
                  <a:extLst>
                    <a:ext uri="{9D8B030D-6E8A-4147-A177-3AD203B41FA5}">
                      <a16:colId xmlns:a16="http://schemas.microsoft.com/office/drawing/2014/main" val="2780691998"/>
                    </a:ext>
                  </a:extLst>
                </a:gridCol>
                <a:gridCol w="997570">
                  <a:extLst>
                    <a:ext uri="{9D8B030D-6E8A-4147-A177-3AD203B41FA5}">
                      <a16:colId xmlns:a16="http://schemas.microsoft.com/office/drawing/2014/main" val="3837702050"/>
                    </a:ext>
                  </a:extLst>
                </a:gridCol>
                <a:gridCol w="984652">
                  <a:extLst>
                    <a:ext uri="{9D8B030D-6E8A-4147-A177-3AD203B41FA5}">
                      <a16:colId xmlns:a16="http://schemas.microsoft.com/office/drawing/2014/main" val="1784310669"/>
                    </a:ext>
                  </a:extLst>
                </a:gridCol>
                <a:gridCol w="985812">
                  <a:extLst>
                    <a:ext uri="{9D8B030D-6E8A-4147-A177-3AD203B41FA5}">
                      <a16:colId xmlns:a16="http://schemas.microsoft.com/office/drawing/2014/main" val="3767667988"/>
                    </a:ext>
                  </a:extLst>
                </a:gridCol>
                <a:gridCol w="1046050">
                  <a:extLst>
                    <a:ext uri="{9D8B030D-6E8A-4147-A177-3AD203B41FA5}">
                      <a16:colId xmlns:a16="http://schemas.microsoft.com/office/drawing/2014/main" val="349755749"/>
                    </a:ext>
                  </a:extLst>
                </a:gridCol>
                <a:gridCol w="1048365">
                  <a:extLst>
                    <a:ext uri="{9D8B030D-6E8A-4147-A177-3AD203B41FA5}">
                      <a16:colId xmlns:a16="http://schemas.microsoft.com/office/drawing/2014/main" val="1018692403"/>
                    </a:ext>
                  </a:extLst>
                </a:gridCol>
              </a:tblGrid>
              <a:tr h="1277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МР, МО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Техническое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Естественнонаучное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Туристско-краеведческое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Социально-гуманитарное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Художественное (общеразвивающие)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Художественное (предпрофессионалдьное)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Физкультурно-спортивное (общеразвивающие)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Физкультурно-спортивное (предпрофессинальное)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Итого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extLst>
                  <a:ext uri="{0D108BD9-81ED-4DB2-BD59-A6C34878D82A}">
                    <a16:rowId xmlns:a16="http://schemas.microsoft.com/office/drawing/2014/main" val="353070340"/>
                  </a:ext>
                </a:extLst>
              </a:tr>
              <a:tr h="2681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Всего по республике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29 766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16 117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6 254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32 638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60 802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10 522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39 684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13 097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208 880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2374775841"/>
                  </a:ext>
                </a:extLst>
              </a:tr>
              <a:tr h="245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«Абыйский улус (район)»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168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425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362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110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334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1 548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2047030089"/>
                  </a:ext>
                </a:extLst>
              </a:tr>
              <a:tr h="245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«Алданский улус (район)»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432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345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661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1812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568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1313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1171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6 454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4225840494"/>
                  </a:ext>
                </a:extLst>
              </a:tr>
              <a:tr h="245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«Аллаиховский улус (район)»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162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519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2641655263"/>
                  </a:ext>
                </a:extLst>
              </a:tr>
              <a:tr h="245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«Амгинский улус (район)»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295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390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332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274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1131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240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953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3 767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2540797351"/>
                  </a:ext>
                </a:extLst>
              </a:tr>
              <a:tr h="245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«Анабарский улус»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332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924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4269471808"/>
                  </a:ext>
                </a:extLst>
              </a:tr>
              <a:tr h="245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«Булунский улус (район)»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262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386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516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1 666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1193692989"/>
                  </a:ext>
                </a:extLst>
              </a:tr>
              <a:tr h="368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МР «</a:t>
                      </a:r>
                      <a:r>
                        <a:rPr lang="ru-RU" sz="900" dirty="0" err="1">
                          <a:effectLst/>
                        </a:rPr>
                        <a:t>Верхневилюйский</a:t>
                      </a:r>
                      <a:r>
                        <a:rPr lang="ru-RU" sz="900" dirty="0">
                          <a:effectLst/>
                        </a:rPr>
                        <a:t> улус (район)»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767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287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736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189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1536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5 016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2333117085"/>
                  </a:ext>
                </a:extLst>
              </a:tr>
              <a:tr h="374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МР «</a:t>
                      </a:r>
                      <a:r>
                        <a:rPr lang="ru-RU" sz="900" dirty="0" err="1">
                          <a:effectLst/>
                        </a:rPr>
                        <a:t>Верхнеколымский</a:t>
                      </a:r>
                      <a:r>
                        <a:rPr lang="ru-RU" sz="900" dirty="0">
                          <a:effectLst/>
                        </a:rPr>
                        <a:t> улус (район)»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430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1634046700"/>
                  </a:ext>
                </a:extLst>
              </a:tr>
              <a:tr h="245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МО «Верхоянский район»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354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414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329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704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811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3 041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1162539034"/>
                  </a:ext>
                </a:extLst>
              </a:tr>
              <a:tr h="245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МР «Вилюйский улус (район)»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882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899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1749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2163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6 161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3174837580"/>
                  </a:ext>
                </a:extLst>
              </a:tr>
              <a:tr h="181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«Горный улус»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290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884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794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3 090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206954193"/>
                  </a:ext>
                </a:extLst>
              </a:tr>
              <a:tr h="374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«Жиганский национальный эвенкийский район»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268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276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573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1 316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1997669943"/>
                  </a:ext>
                </a:extLst>
              </a:tr>
              <a:tr h="245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«Кобяйский улус (район)»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191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1862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1267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4 179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3800897916"/>
                  </a:ext>
                </a:extLst>
              </a:tr>
              <a:tr h="181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МО «Ленский район»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1 725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555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406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2523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3126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2643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11 216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anchor="ctr"/>
                </a:tc>
                <a:extLst>
                  <a:ext uri="{0D108BD9-81ED-4DB2-BD59-A6C34878D82A}">
                    <a16:rowId xmlns:a16="http://schemas.microsoft.com/office/drawing/2014/main" val="2857349059"/>
                  </a:ext>
                </a:extLst>
              </a:tr>
              <a:tr h="181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Мегино-Кангаласский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улус»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3577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8 246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9586274"/>
                  </a:ext>
                </a:extLst>
              </a:tr>
              <a:tr h="181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 «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Мирнинский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2 410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5549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3512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2296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16 068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4500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78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585" y="550863"/>
            <a:ext cx="8869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Количество реализуемых дополнительных общеобразовательных программ по направленностям (по данным ФСН № 1-ДОД)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397" y="3210848"/>
            <a:ext cx="9813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1645" y="1165357"/>
          <a:ext cx="11022677" cy="5551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9913">
                  <a:extLst>
                    <a:ext uri="{9D8B030D-6E8A-4147-A177-3AD203B41FA5}">
                      <a16:colId xmlns:a16="http://schemas.microsoft.com/office/drawing/2014/main" val="330030644"/>
                    </a:ext>
                  </a:extLst>
                </a:gridCol>
                <a:gridCol w="935505">
                  <a:extLst>
                    <a:ext uri="{9D8B030D-6E8A-4147-A177-3AD203B41FA5}">
                      <a16:colId xmlns:a16="http://schemas.microsoft.com/office/drawing/2014/main" val="2249700731"/>
                    </a:ext>
                  </a:extLst>
                </a:gridCol>
                <a:gridCol w="934403">
                  <a:extLst>
                    <a:ext uri="{9D8B030D-6E8A-4147-A177-3AD203B41FA5}">
                      <a16:colId xmlns:a16="http://schemas.microsoft.com/office/drawing/2014/main" val="173166025"/>
                    </a:ext>
                  </a:extLst>
                </a:gridCol>
                <a:gridCol w="935505">
                  <a:extLst>
                    <a:ext uri="{9D8B030D-6E8A-4147-A177-3AD203B41FA5}">
                      <a16:colId xmlns:a16="http://schemas.microsoft.com/office/drawing/2014/main" val="1606280424"/>
                    </a:ext>
                  </a:extLst>
                </a:gridCol>
                <a:gridCol w="934403">
                  <a:extLst>
                    <a:ext uri="{9D8B030D-6E8A-4147-A177-3AD203B41FA5}">
                      <a16:colId xmlns:a16="http://schemas.microsoft.com/office/drawing/2014/main" val="2780691998"/>
                    </a:ext>
                  </a:extLst>
                </a:gridCol>
                <a:gridCol w="935505">
                  <a:extLst>
                    <a:ext uri="{9D8B030D-6E8A-4147-A177-3AD203B41FA5}">
                      <a16:colId xmlns:a16="http://schemas.microsoft.com/office/drawing/2014/main" val="3837702050"/>
                    </a:ext>
                  </a:extLst>
                </a:gridCol>
                <a:gridCol w="934403">
                  <a:extLst>
                    <a:ext uri="{9D8B030D-6E8A-4147-A177-3AD203B41FA5}">
                      <a16:colId xmlns:a16="http://schemas.microsoft.com/office/drawing/2014/main" val="1784310669"/>
                    </a:ext>
                  </a:extLst>
                </a:gridCol>
                <a:gridCol w="935505">
                  <a:extLst>
                    <a:ext uri="{9D8B030D-6E8A-4147-A177-3AD203B41FA5}">
                      <a16:colId xmlns:a16="http://schemas.microsoft.com/office/drawing/2014/main" val="3767667988"/>
                    </a:ext>
                  </a:extLst>
                </a:gridCol>
                <a:gridCol w="992668">
                  <a:extLst>
                    <a:ext uri="{9D8B030D-6E8A-4147-A177-3AD203B41FA5}">
                      <a16:colId xmlns:a16="http://schemas.microsoft.com/office/drawing/2014/main" val="349755749"/>
                    </a:ext>
                  </a:extLst>
                </a:gridCol>
                <a:gridCol w="994867">
                  <a:extLst>
                    <a:ext uri="{9D8B030D-6E8A-4147-A177-3AD203B41FA5}">
                      <a16:colId xmlns:a16="http://schemas.microsoft.com/office/drawing/2014/main" val="1018692403"/>
                    </a:ext>
                  </a:extLst>
                </a:gridCol>
              </a:tblGrid>
              <a:tr h="10064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МР, МО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Техническое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Естественнонаучное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Туристско-краеведческое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Социально-гуманитарное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Художественное (общеразвивающие)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Художественное (предпрофессионалдьное)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Физкультурно-спортивное (общеразвивающие)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Физкультурно-спортивное (предпрофессинальное)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Итого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62" marR="37662" marT="0" marB="0" vert="vert270"/>
                </a:tc>
                <a:extLst>
                  <a:ext uri="{0D108BD9-81ED-4DB2-BD59-A6C34878D82A}">
                    <a16:rowId xmlns:a16="http://schemas.microsoft.com/office/drawing/2014/main" val="353070340"/>
                  </a:ext>
                </a:extLst>
              </a:tr>
              <a:tr h="221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Момский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1 356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8028531"/>
                  </a:ext>
                </a:extLst>
              </a:tr>
              <a:tr h="221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 «Намский улус»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4 675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1878592"/>
                  </a:ext>
                </a:extLst>
              </a:tr>
              <a:tr h="221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 «Нерюнгринский район»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2835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10 524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8766275"/>
                  </a:ext>
                </a:extLst>
              </a:tr>
              <a:tr h="221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«Нижнеколымский район»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4345290"/>
                  </a:ext>
                </a:extLst>
              </a:tr>
              <a:tr h="202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Нюрбинский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1 294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3 818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7030089"/>
                  </a:ext>
                </a:extLst>
              </a:tr>
              <a:tr h="202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«Оймяконский район»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3 264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5840494"/>
                  </a:ext>
                </a:extLst>
              </a:tr>
              <a:tr h="202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 «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Олекминский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улус (район)»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3 914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1655263"/>
                  </a:ext>
                </a:extLst>
              </a:tr>
              <a:tr h="202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«Оленекский район»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0797351"/>
                  </a:ext>
                </a:extLst>
              </a:tr>
              <a:tr h="202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«Среднеколымский»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9471808"/>
                  </a:ext>
                </a:extLst>
              </a:tr>
              <a:tr h="202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Сунтарский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улус (район)»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1 218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1 386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2213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2371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9 373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3692989"/>
                  </a:ext>
                </a:extLst>
              </a:tr>
              <a:tr h="304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«Таттинский улус»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4 663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121052"/>
                  </a:ext>
                </a:extLst>
              </a:tr>
              <a:tr h="304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Томпонский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2 390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1302036"/>
                  </a:ext>
                </a:extLst>
              </a:tr>
              <a:tr h="304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«Усть-Алданский улус»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2170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6 145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3117085"/>
                  </a:ext>
                </a:extLst>
              </a:tr>
              <a:tr h="304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«Усть-Майский район»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1 252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4046700"/>
                  </a:ext>
                </a:extLst>
              </a:tr>
              <a:tr h="202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«Усть-Янский улус»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1 340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2539034"/>
                  </a:ext>
                </a:extLst>
              </a:tr>
              <a:tr h="202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«Хангаласский улус (район)» 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3 079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2947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2650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12 345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4837580"/>
                  </a:ext>
                </a:extLst>
              </a:tr>
              <a:tr h="153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«Чурапчинский улус»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2211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4 817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954193"/>
                  </a:ext>
                </a:extLst>
              </a:tr>
              <a:tr h="307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 «Эвено-Бытантайский национальный улус»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7669943"/>
                  </a:ext>
                </a:extLst>
              </a:tr>
              <a:tr h="202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«Жатай»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1 765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0897916"/>
                  </a:ext>
                </a:extLst>
              </a:tr>
              <a:tr h="153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«город Якутск»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11384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4 682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1842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10875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17840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6841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4657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60 015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7349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85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3578" y="731520"/>
            <a:ext cx="886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Отдел развития дополнительного образования. </a:t>
            </a:r>
            <a:r>
              <a:rPr lang="ru-RU" b="1" dirty="0" err="1">
                <a:solidFill>
                  <a:srgbClr val="002060"/>
                </a:solidFill>
              </a:rPr>
              <a:t>Профориентационная</a:t>
            </a:r>
            <a:r>
              <a:rPr lang="ru-RU" b="1" dirty="0">
                <a:solidFill>
                  <a:srgbClr val="002060"/>
                </a:solidFill>
              </a:rPr>
              <a:t> деятельность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8397" y="1100852"/>
            <a:ext cx="895557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	Единый профориентационный минимум для общеобразовательных организаций-</a:t>
            </a:r>
            <a:r>
              <a:rPr lang="ru-RU" dirty="0" err="1">
                <a:solidFill>
                  <a:srgbClr val="002060"/>
                </a:solidFill>
              </a:rPr>
              <a:t>Профминимум</a:t>
            </a:r>
            <a:r>
              <a:rPr lang="ru-RU" dirty="0">
                <a:solidFill>
                  <a:srgbClr val="002060"/>
                </a:solidFill>
              </a:rPr>
              <a:t>: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	В 546 общеобразовательных организациях республики внедряется Единый </a:t>
            </a:r>
            <a:r>
              <a:rPr lang="ru-RU" dirty="0" err="1">
                <a:solidFill>
                  <a:srgbClr val="002060"/>
                </a:solidFill>
              </a:rPr>
              <a:t>профминимум</a:t>
            </a:r>
            <a:r>
              <a:rPr lang="ru-RU" dirty="0">
                <a:solidFill>
                  <a:srgbClr val="002060"/>
                </a:solidFill>
              </a:rPr>
              <a:t>, в том числе общеобразовательные организации с базовым уровнем-318, с основным-220, с продвинутым-8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8397" y="3210848"/>
            <a:ext cx="9813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2060"/>
                </a:solidFill>
              </a:rPr>
              <a:t>«Шоу профессий» </a:t>
            </a:r>
            <a:r>
              <a:rPr lang="ru-RU" dirty="0">
                <a:solidFill>
                  <a:srgbClr val="002060"/>
                </a:solidFill>
              </a:rPr>
              <a:t>- 51625 обучающихся из 189 общеобразовательных организаций 20 муниципальных районов (городских округов) республики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Единый день </a:t>
            </a:r>
            <a:r>
              <a:rPr lang="ru-RU" dirty="0">
                <a:solidFill>
                  <a:srgbClr val="002060"/>
                </a:solidFill>
              </a:rPr>
              <a:t>профессионального самоопределения обучающихся в образовательных организациях республики - 90 231 участник из 25 муниципальных образований республики, проведено 1 567 мероприятий.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Всероссийский конкурс для школьников </a:t>
            </a:r>
            <a:r>
              <a:rPr lang="ru-RU" b="1" i="1" dirty="0">
                <a:solidFill>
                  <a:srgbClr val="002060"/>
                </a:solidFill>
              </a:rPr>
              <a:t>«Большая перемена» </a:t>
            </a:r>
            <a:r>
              <a:rPr lang="ru-RU" dirty="0">
                <a:solidFill>
                  <a:srgbClr val="002060"/>
                </a:solidFill>
              </a:rPr>
              <a:t>- 1112 участников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Конкурс среди обучающихся Республики Саха (Якутия) </a:t>
            </a:r>
            <a:r>
              <a:rPr lang="ru-RU" b="1" i="1" dirty="0">
                <a:solidFill>
                  <a:srgbClr val="002060"/>
                </a:solidFill>
              </a:rPr>
              <a:t>«Будущий дипломат» </a:t>
            </a:r>
            <a:r>
              <a:rPr lang="ru-RU" dirty="0">
                <a:solidFill>
                  <a:srgbClr val="002060"/>
                </a:solidFill>
              </a:rPr>
              <a:t>- 55 участников финального этапа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Республиканский конкурс </a:t>
            </a:r>
            <a:r>
              <a:rPr lang="ru-RU" dirty="0" err="1">
                <a:solidFill>
                  <a:srgbClr val="002060"/>
                </a:solidFill>
              </a:rPr>
              <a:t>профориентационных</a:t>
            </a:r>
            <a:r>
              <a:rPr lang="ru-RU" dirty="0">
                <a:solidFill>
                  <a:srgbClr val="002060"/>
                </a:solidFill>
              </a:rPr>
              <a:t> практик для педагогов-наставников учреждений дополнительного образования детей </a:t>
            </a:r>
            <a:r>
              <a:rPr lang="ru-RU" b="1" i="1" dirty="0">
                <a:solidFill>
                  <a:srgbClr val="002060"/>
                </a:solidFill>
              </a:rPr>
              <a:t>«ПрофГид-2023» </a:t>
            </a:r>
            <a:r>
              <a:rPr lang="ru-RU" dirty="0">
                <a:solidFill>
                  <a:srgbClr val="002060"/>
                </a:solidFill>
              </a:rPr>
              <a:t>- 12 участников Анабарского, </a:t>
            </a:r>
            <a:r>
              <a:rPr lang="ru-RU" dirty="0" err="1">
                <a:solidFill>
                  <a:srgbClr val="002060"/>
                </a:solidFill>
              </a:rPr>
              <a:t>Мегино-Кангаласского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Мирнинского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Нерюнгринского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Нюрбинского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Сунтарского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Хангаласского</a:t>
            </a:r>
            <a:r>
              <a:rPr lang="ru-RU" dirty="0">
                <a:solidFill>
                  <a:srgbClr val="002060"/>
                </a:solidFill>
              </a:rPr>
              <a:t> районов и городского округа «город Якутск»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0205" y="2896169"/>
            <a:ext cx="822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Основные </a:t>
            </a:r>
            <a:r>
              <a:rPr lang="ru-RU" b="1" dirty="0" err="1">
                <a:solidFill>
                  <a:srgbClr val="002060"/>
                </a:solidFill>
              </a:rPr>
              <a:t>профориентационные</a:t>
            </a:r>
            <a:r>
              <a:rPr lang="ru-RU" b="1" dirty="0">
                <a:solidFill>
                  <a:srgbClr val="002060"/>
                </a:solidFill>
              </a:rPr>
              <a:t> мероприятия: </a:t>
            </a:r>
          </a:p>
        </p:txBody>
      </p:sp>
    </p:spTree>
    <p:extLst>
      <p:ext uri="{BB962C8B-B14F-4D97-AF65-F5344CB8AC3E}">
        <p14:creationId xmlns:p14="http://schemas.microsoft.com/office/powerpoint/2010/main" val="1661503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pic>
        <p:nvPicPr>
          <p:cNvPr id="5" name="Picture 4" descr="новместа, дополнительное образование детей &quot;Новые мест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63" y="986094"/>
            <a:ext cx="6362774" cy="138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7363" y="2875829"/>
            <a:ext cx="6886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13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учреждениях созданы </a:t>
            </a:r>
            <a:r>
              <a:rPr lang="ru-RU" sz="2400" b="1" dirty="0">
                <a:solidFill>
                  <a:srgbClr val="FF0000"/>
                </a:solidFill>
              </a:rPr>
              <a:t>1293</a:t>
            </a:r>
            <a:r>
              <a:rPr lang="ru-RU" dirty="0">
                <a:solidFill>
                  <a:srgbClr val="002060"/>
                </a:solidFill>
              </a:rPr>
              <a:t> новых мест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CA3BE09-362A-4148-8000-23D6348E7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737030"/>
              </p:ext>
            </p:extLst>
          </p:nvPr>
        </p:nvGraphicFramePr>
        <p:xfrm>
          <a:off x="1568825" y="3020554"/>
          <a:ext cx="7584142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4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0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новых мест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финансирования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15 919 596, 00 руб.  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7 959 797, 56 руб.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План-1 400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8 343 333,33 руб.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174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2883" y="1768006"/>
            <a:ext cx="8599228" cy="4528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мероприятия «Обновление материально-технической базы для организаций учебно-исследовательской, научно-практической, творческой деятельности, занятий физической культурой и спортом в образовательных организациях» общий объем средств в 2023 г., составлял 36 631,38 руб., в том числе ФБ – 35 611,28 руб., РБ – 359,71 тыс. руб., МБ – 660,39 тыс. руб.</a:t>
            </a: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обновление материально-технической базы 52 образовательных организаций, расположенных на территории РС(Я), из них:</a:t>
            </a: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ремонт спортивных залов – 4;</a:t>
            </a: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перепрофилирование имеющихся аудиторий под спортивных зал – 1;</a:t>
            </a: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и развитие школьного спортивного клуба – 36;</a:t>
            </a:r>
          </a:p>
          <a:p>
            <a:pPr marL="342900" indent="-342900" algn="just"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оснащение спортивным инвентарем и оборудованием открытых спортивных плоскостных сооружений – 11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средств в 2024 году – 38 457 171,72 руб.</a:t>
            </a:r>
          </a:p>
        </p:txBody>
      </p:sp>
      <p:pic>
        <p:nvPicPr>
          <p:cNvPr id="8" name="Picture 6" descr="Реализация мероприятий, осуществляемых в субъектах Российской Федерации, по  созданию в общеобразовательных организациях, расположенных в сельской  местности и малых городах, условий для занятий физической культурой и  спорто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28" y="3868255"/>
            <a:ext cx="3323522" cy="2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22883" y="827140"/>
            <a:ext cx="8599228" cy="7446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проект «Успех каждого ребенка»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Национального проекта «Образование»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31046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"/>
    </mc:Choice>
    <mc:Fallback xmlns="">
      <p:transition spd="slow" advTm="298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99814" y="924634"/>
            <a:ext cx="8599228" cy="44378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184" y="1595021"/>
            <a:ext cx="1045977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ресурсный центр «Юные якутяне» является правопреемником 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республиканских станций по трем направленностям. 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1953 году организована Республиканская детская экскурсионно-туристская станция.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1954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открылась Республиканская станция юных натуралистов.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1963 году открылась Республиканская станция юных техников. 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1992 г. государственные учреждения объединились в Республиканский центр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внешкольной работы.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1999 г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организован Республиканский центр технических видов спорта.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2002 г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Республиканский центр внешкольной работы переименован в Республиканский центр дополнительного образования детей.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г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переименован в Государственное автономное нетиповое образовательное учреждение Республики Саха (Якутия) «Республиканский ресурсный центр «Юные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якутяне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2020 г. Распоряжением Главы Республики Саха (Якутия) от 5 марта 2020 года № 74-РГ «О реорганизации государственного автономного нетипового образовательного учреждения Республики Саха (Якутия) «Республиканский ресурсный центр «Юные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якутяне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в форме присоединения к нему государственного бюджетного образовательного учреждения дополнительного образования Республики Саха (Якутия) «Центр развития физической культуры и спорта детей и молодежи», государственного бюджетного учреждения дополнительного образования Республики Саха (Якутия) «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Дюпсюнский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технопарк им. В.В. Никифорова-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Кюлюмнюр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государственного бюджетного учреждения дополнительного образования Республики Саха (Якутия) «Республиканский центр развития детского движения», государственного автономного образовательного учреждения дополнительного образования Республики Саха (Якутия) «Научно-образовательный центр агротехнологического образования, экологии и туризма».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2020 г. на базе Кемпендяйского грязелечебного санатория им. Г.Е.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Чолбодукова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был открыт Республиканский образовательно-оздоровительный центр «Сир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уустара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2022г.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реорганизован путем присоединения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ГБОУ РС (Я) ЦДОД «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Тойбохойский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республиканский историко-краеведческий комплекс Г.Е. Бессонова».</a:t>
            </a:r>
          </a:p>
        </p:txBody>
      </p:sp>
    </p:spTree>
    <p:extLst>
      <p:ext uri="{BB962C8B-B14F-4D97-AF65-F5344CB8AC3E}">
        <p14:creationId xmlns:p14="http://schemas.microsoft.com/office/powerpoint/2010/main" val="2681197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3244" cy="1097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5651" y="1287262"/>
            <a:ext cx="15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graphicFrame>
        <p:nvGraphicFramePr>
          <p:cNvPr id="13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241720"/>
              </p:ext>
            </p:extLst>
          </p:nvPr>
        </p:nvGraphicFramePr>
        <p:xfrm>
          <a:off x="0" y="-36513"/>
          <a:ext cx="538163" cy="693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CorelDRAW" r:id="rId4" imgW="435960" imgH="7364520" progId="">
                  <p:embed/>
                </p:oleObj>
              </mc:Choice>
              <mc:Fallback>
                <p:oleObj name="CorelDRAW" r:id="rId4" imgW="435960" imgH="7364520" progId="">
                  <p:embed/>
                  <p:pic>
                    <p:nvPicPr>
                      <p:cNvPr id="13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6513"/>
                        <a:ext cx="538163" cy="693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5475397" y="1307102"/>
          <a:ext cx="5345086" cy="2192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1428" y="3653373"/>
            <a:ext cx="2262651" cy="3071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74" y="1239968"/>
            <a:ext cx="1705976" cy="2413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0" y="1239969"/>
            <a:ext cx="1706351" cy="241340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965041495"/>
              </p:ext>
            </p:extLst>
          </p:nvPr>
        </p:nvGraphicFramePr>
        <p:xfrm>
          <a:off x="660398" y="3863285"/>
          <a:ext cx="5239871" cy="2674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9" name="Прямоугольник 5"/>
          <p:cNvSpPr>
            <a:spLocks noChangeArrowheads="1"/>
          </p:cNvSpPr>
          <p:nvPr/>
        </p:nvSpPr>
        <p:spPr bwMode="auto">
          <a:xfrm>
            <a:off x="2445905" y="247839"/>
            <a:ext cx="7299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Редакционно-издательская деятельность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A369F2-306D-49C1-9BFF-597D82902197}"/>
              </a:ext>
            </a:extLst>
          </p:cNvPr>
          <p:cNvSpPr/>
          <p:nvPr/>
        </p:nvSpPr>
        <p:spPr>
          <a:xfrm>
            <a:off x="10432448" y="1200706"/>
            <a:ext cx="1675050" cy="22993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2019 г. журнал входит в систему Российского индекса научного цитирования (РИНЦ) на платформе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elibrary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(договор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268-07/2019)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36B384-724E-4A8B-AB16-5A7EC9047DD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05" t="21445" r="1479" b="29672"/>
          <a:stretch/>
        </p:blipFill>
        <p:spPr>
          <a:xfrm>
            <a:off x="9274576" y="3603615"/>
            <a:ext cx="2289197" cy="13042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238DF04-8EFD-4869-B20A-AF5D28BE2A2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75" t="23093" r="1595" b="45082"/>
          <a:stretch/>
        </p:blipFill>
        <p:spPr>
          <a:xfrm>
            <a:off x="9274576" y="4900774"/>
            <a:ext cx="2289197" cy="8480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5597DD0-D735-4264-82EC-74E0BC3056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75" t="23093" r="1136" b="4773"/>
          <a:stretch/>
        </p:blipFill>
        <p:spPr>
          <a:xfrm>
            <a:off x="9274576" y="5748862"/>
            <a:ext cx="2297151" cy="10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45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1"/>
            <a:ext cx="11873948" cy="1097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5651" y="1287262"/>
            <a:ext cx="15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graphicFrame>
        <p:nvGraphicFramePr>
          <p:cNvPr id="13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767363"/>
              </p:ext>
            </p:extLst>
          </p:nvPr>
        </p:nvGraphicFramePr>
        <p:xfrm>
          <a:off x="-19007" y="0"/>
          <a:ext cx="538163" cy="693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CorelDRAW" r:id="rId4" imgW="435960" imgH="7364520" progId="">
                  <p:embed/>
                </p:oleObj>
              </mc:Choice>
              <mc:Fallback>
                <p:oleObj name="CorelDRAW" r:id="rId4" imgW="435960" imgH="7364520" progId="">
                  <p:embed/>
                  <p:pic>
                    <p:nvPicPr>
                      <p:cNvPr id="13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007" y="0"/>
                        <a:ext cx="538163" cy="693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445905" y="2665906"/>
            <a:ext cx="7960728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5"/>
          <p:cNvSpPr>
            <a:spLocks noChangeArrowheads="1"/>
          </p:cNvSpPr>
          <p:nvPr/>
        </p:nvSpPr>
        <p:spPr bwMode="auto">
          <a:xfrm>
            <a:off x="2445905" y="247839"/>
            <a:ext cx="7299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5651" y="358272"/>
            <a:ext cx="6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4757" y="1646177"/>
            <a:ext cx="5248896" cy="660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форум работников системы </a:t>
            </a:r>
          </a:p>
          <a:p>
            <a:pPr algn="ctr">
              <a:lnSpc>
                <a:spcPct val="106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дополнительного образования РС (Я)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25614" r="-1103" b="28069"/>
          <a:stretch/>
        </p:blipFill>
        <p:spPr>
          <a:xfrm>
            <a:off x="986797" y="1168456"/>
            <a:ext cx="3919840" cy="1361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5820" y="2478543"/>
            <a:ext cx="485133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 для педагогов-наставников учреждений дополнительного образования детей «ПрофГид-2023»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6740" y="2686348"/>
            <a:ext cx="378606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среди обучающихся Республики Саха (Якутия) «Будущий дипломат»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6520" y="3742584"/>
            <a:ext cx="343193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71FB0E-F4FD-4246-B293-180A99D18499}"/>
              </a:ext>
            </a:extLst>
          </p:cNvPr>
          <p:cNvSpPr txBox="1"/>
          <p:nvPr/>
        </p:nvSpPr>
        <p:spPr>
          <a:xfrm>
            <a:off x="4279789" y="4683186"/>
            <a:ext cx="3051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2024 год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3CF213-56A7-4A38-AAB4-A46BC1549F96}"/>
              </a:ext>
            </a:extLst>
          </p:cNvPr>
          <p:cNvSpPr txBox="1"/>
          <p:nvPr/>
        </p:nvSpPr>
        <p:spPr>
          <a:xfrm>
            <a:off x="879944" y="5145105"/>
            <a:ext cx="1155589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кадрового потенциала отдела развития дополнительного образования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Систематизация методической работы в отделе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работы по социальному заказу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работы с муниципальными опорными центрами через организацию тематических семинаров, мониторинга деятельности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подходов в работе с детьми с ограниченными возможностями здоровья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новых программ повышения квалификации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анализа и мониторинга деятельности учреждений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291276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455BA1-3913-4E7B-8533-CFE6A32C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" y="57802"/>
            <a:ext cx="12192000" cy="680019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23379" y="1197648"/>
            <a:ext cx="3784442" cy="42216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Реализация мероприятий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ФЕДЕРАЛЬНЫГО ПРОЕКТА «ОБРАЗОВАНИЕ»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857428"/>
              </p:ext>
            </p:extLst>
          </p:nvPr>
        </p:nvGraphicFramePr>
        <p:xfrm>
          <a:off x="123379" y="1721584"/>
          <a:ext cx="4077592" cy="461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26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Наименование </a:t>
                      </a:r>
                    </a:p>
                  </a:txBody>
                  <a:tcPr marL="91427" marR="91427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Показатели</a:t>
                      </a:r>
                      <a:r>
                        <a:rPr lang="ru-RU" sz="1000" baseline="0" dirty="0"/>
                        <a:t> </a:t>
                      </a:r>
                      <a:endParaRPr lang="ru-RU" sz="1000" dirty="0"/>
                    </a:p>
                  </a:txBody>
                  <a:tcPr marL="91427" marR="91427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96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sah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Патриотическое воспитание граждан РФ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образовательных учреждений РС(Я) оснащены государственными символами РФ. На 2024 год принято 174 заявок на оснащение </a:t>
                      </a: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госсимволами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РФ от ОУ РС (Я)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42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Региональный проект «Социальная активность»</a:t>
                      </a:r>
                    </a:p>
                  </a:txBody>
                  <a:tcPr marL="91427" marR="91427" marT="45727" marB="4572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 добровольческих отрядов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12366 школьников в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добровольческих отрядах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6347 количество </a:t>
                      </a:r>
                      <a:r>
                        <a:rPr lang="ru-RU" sz="120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благополучателей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1427" marR="91427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2192">
                <a:tc>
                  <a:txBody>
                    <a:bodyPr/>
                    <a:lstStyle/>
                    <a:p>
                      <a:r>
                        <a:rPr lang="sah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Региональный проект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sah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Социальные лифты для каждого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200 классных встреч из них 43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классных встреч в рамках </a:t>
                      </a:r>
                      <a:r>
                        <a:rPr lang="sah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Всероссийского проекта «Классные встречи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охватом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2462 школьника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80314399"/>
              </p:ext>
            </p:extLst>
          </p:nvPr>
        </p:nvGraphicFramePr>
        <p:xfrm>
          <a:off x="9031392" y="3598038"/>
          <a:ext cx="3109730" cy="3662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407" name="Прямоугольник 10"/>
          <p:cNvSpPr>
            <a:spLocks noChangeArrowheads="1"/>
          </p:cNvSpPr>
          <p:nvPr/>
        </p:nvSpPr>
        <p:spPr bwMode="auto">
          <a:xfrm>
            <a:off x="3951215" y="628426"/>
            <a:ext cx="84250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002060"/>
                </a:solidFill>
              </a:rPr>
              <a:t>Отдел развития социально-гражданских инициатив и детского туризма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325427"/>
              </p:ext>
            </p:extLst>
          </p:nvPr>
        </p:nvGraphicFramePr>
        <p:xfrm>
          <a:off x="123379" y="5367341"/>
          <a:ext cx="4122767" cy="964918"/>
        </p:xfrm>
        <a:graphic>
          <a:graphicData uri="http://schemas.openxmlformats.org/drawingml/2006/table">
            <a:tbl>
              <a:tblPr/>
              <a:tblGrid>
                <a:gridCol w="4122767">
                  <a:extLst>
                    <a:ext uri="{9D8B030D-6E8A-4147-A177-3AD203B41FA5}">
                      <a16:colId xmlns:a16="http://schemas.microsoft.com/office/drawing/2014/main" val="3018788105"/>
                    </a:ext>
                  </a:extLst>
                </a:gridCol>
              </a:tblGrid>
              <a:tr h="9649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85264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5055" y="5526634"/>
            <a:ext cx="140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– Будущее 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5891" y="5501262"/>
            <a:ext cx="2382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 образовательных 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 с охватом 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80121 обучающихся</a:t>
            </a:r>
          </a:p>
          <a:p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237614" y="1057587"/>
            <a:ext cx="783100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Республиканские мероприятия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этап Всероссийского конкурса «Юный доброволец» - 295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конкурс «Святые Матери Победы» на лучшую поисковую экспедицию школьников РС (Я) – 99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заочный литературный конкурс "За  нами Победа« – 105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конкурс команд школьного самоуправления учащихся  "Территория успеха" – 255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Республиканская интеллектуальная ролевая игра среди школьников "Модель Олимпийского совета Азии - 2023" – 78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республиканский конкурс исследовательских краеведческих работ учащихся «</a:t>
            </a:r>
            <a:r>
              <a:rPr lang="ru-RU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Дойдум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Отечество» - 42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Первенство РС (Я) по спортивному ориентированию на лыжах среди учащихся – 96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этап Всероссийского конкурса образовательных организаций «Моя законотворческая инициатива» - 50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на  </a:t>
            </a:r>
            <a:r>
              <a:rPr lang="ru-RU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командообразование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местности "Тропа испытаний", посвященная дню пионерии – 300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этап Всероссийской военно-спортивной игры "Казачий сполох« – 55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слет юных туристов – 96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Первенство РС (Я) по пешеходному туризму среди учащихся – 95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Республиканские соревнования по спортивному ориентированию на местности среди учащихся – 254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Республиканские соревнования по спортивному ориентированию на местности  среди учащихся "Желтый лист"  - 166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 Всероссийской военно-спортивной игры "Казачий сполох» - 11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конкурс помощников вожатых "Вожатское сердце Якутии"  - 36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конкурс лидеров детских общественных объединений "Молодой лидер Якутии" - "Лидер ХХI в"  - 50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конкурс школьных походов «Моя Якутия» -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краеведческий конкурс  учащихся  по  выявлению  объектов  культуры  и  истории  «Вехи  Истории» - 6 работ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этап Всероссийского фольклорного конкурса "Казачий круг"  - 147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Первенство РС (Я) по спортивному ориентированию на волейбольной площадке среди учащихся – 630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конкурс школьных сочинений (эссе) «Конституция в моей жизни» - 145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детского движения Республики Саха (Якутия) – 120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Деловая игра «Правовой марафон: СТОП - коррупция», посвященная Международному дню борьбы с коррупцией – 58 чел.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межрегиональных и всероссийских </a:t>
            </a:r>
            <a:r>
              <a:rPr lang="ru-RU" sz="105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</a:t>
            </a:r>
            <a:r>
              <a:rPr lang="sah-RU" sz="10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ятиях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Финал Всероссийского слёта юных туристов - с 14 по 30 июля 2023 г. в Камчатском крае: команда Амгинской станции юных туристов - </a:t>
            </a:r>
            <a:r>
              <a:rPr lang="ru-RU" sz="10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место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в номинации «Хронометрист» </a:t>
            </a:r>
            <a:r>
              <a:rPr lang="ru-RU" sz="10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место 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занял член нашей команды </a:t>
            </a:r>
            <a:r>
              <a:rPr lang="ru-RU" sz="10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Шестаков Евгений. 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Войсковой этап Уссурийского войскового казачьего общества - 26 августа 2023 года в </a:t>
            </a:r>
            <a:r>
              <a:rPr lang="ru-RU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г.Хабаровске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команда казачьего класса «Исток» 8  «Б» МБОУ «СОШ №1» ГО «</a:t>
            </a:r>
            <a:r>
              <a:rPr lang="ru-RU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Жатай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  <a:r>
              <a:rPr lang="ru-RU" sz="10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место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Заключительный этап Всероссийской военно-спортивной игры «Казачий сполох» - 25 - 29 сентября 2023 года в Оренбургской области - </a:t>
            </a:r>
            <a:r>
              <a:rPr lang="ru-RU" sz="10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место 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соревнованиях по мини-футболу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конкурс «Моя законотворческая инициатива» - 9- 11 октября 2023 года  победители регионального этапа: 5 уч. – дипломы 1 степени, 3 уч. – дипломы 2 степени, 4 </a:t>
            </a:r>
            <a:r>
              <a:rPr lang="ru-RU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дипломы 3 степени.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6327" y="974950"/>
            <a:ext cx="37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Основные мероприятия: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10934" y="4231177"/>
            <a:ext cx="544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1200" dirty="0">
              <a:solidFill>
                <a:srgbClr val="002060"/>
              </a:solidFill>
            </a:endParaRPr>
          </a:p>
          <a:p>
            <a:endParaRPr lang="ru-RU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C5F424-73E6-4E28-BEB9-A684244D4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019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62711" y="541338"/>
            <a:ext cx="6737350" cy="4857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Туризм, краеведение, школьные музеи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54729" y="3031613"/>
            <a:ext cx="4566457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</a:rPr>
              <a:t> </a:t>
            </a:r>
            <a:endParaRPr lang="ru-RU" alt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8438" name="Прямоугольник 10"/>
          <p:cNvSpPr>
            <a:spLocks noChangeArrowheads="1"/>
          </p:cNvSpPr>
          <p:nvPr/>
        </p:nvSpPr>
        <p:spPr bwMode="auto">
          <a:xfrm>
            <a:off x="7269595" y="1307552"/>
            <a:ext cx="3205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 altLang="ru-RU" sz="2800" b="1" dirty="0">
              <a:solidFill>
                <a:srgbClr val="ED7D31"/>
              </a:solidFill>
              <a:cs typeface="Calibri" panose="020F0502020204030204" pitchFamily="34" charset="0"/>
            </a:endParaRPr>
          </a:p>
        </p:txBody>
      </p:sp>
      <p:pic>
        <p:nvPicPr>
          <p:cNvPr id="18439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49" y="4772230"/>
            <a:ext cx="3466811" cy="157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5566" y="1188908"/>
            <a:ext cx="46712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ah-RU" altLang="ru-RU" sz="1600" b="1" dirty="0">
                <a:solidFill>
                  <a:srgbClr val="C55A11"/>
                </a:solidFill>
                <a:cs typeface="Calibri" panose="020F0502020204030204" pitchFamily="34" charset="0"/>
              </a:rPr>
              <a:t>Координатор</a:t>
            </a:r>
            <a:r>
              <a:rPr lang="ru-RU" altLang="ru-RU" sz="1600" b="1" dirty="0">
                <a:solidFill>
                  <a:srgbClr val="C55A11"/>
                </a:solidFill>
                <a:cs typeface="Calibri" panose="020F0502020204030204" pitchFamily="34" charset="0"/>
              </a:rPr>
              <a:t> детско-юношеского туризма </a:t>
            </a:r>
          </a:p>
          <a:p>
            <a:r>
              <a:rPr lang="ru-RU" sz="1600" dirty="0">
                <a:solidFill>
                  <a:schemeClr val="tx2"/>
                </a:solidFill>
              </a:rPr>
              <a:t>Центр оказывает организационно-методическое сопровождение туристско-краеведческого направления системы дополнительного образования</a:t>
            </a:r>
          </a:p>
          <a:p>
            <a:r>
              <a:rPr lang="sah-RU" altLang="ru-RU" sz="1600" b="1" dirty="0">
                <a:solidFill>
                  <a:srgbClr val="C55A11"/>
                </a:solidFill>
              </a:rPr>
              <a:t>Региональный куратор школьных музеев</a:t>
            </a:r>
          </a:p>
          <a:p>
            <a:r>
              <a:rPr lang="ru-RU" sz="1600" dirty="0">
                <a:solidFill>
                  <a:schemeClr val="tx2"/>
                </a:solidFill>
              </a:rPr>
              <a:t>По состоянию на декабрь 2023 года создано 553 музея образовательных учреждений, из них 403 зарегистрированы на Федеральном портале музеев ОУ, процедуру паспортизации  прошли 150  школьных  музеев.</a:t>
            </a:r>
          </a:p>
          <a:p>
            <a:r>
              <a:rPr lang="ru-RU" altLang="ru-RU" sz="1600" dirty="0">
                <a:solidFill>
                  <a:schemeClr val="tx2"/>
                </a:solidFill>
              </a:rPr>
              <a:t>В  рамках  исполнения </a:t>
            </a:r>
            <a:r>
              <a:rPr lang="ru-RU" altLang="ru-RU" sz="1600" b="1" dirty="0">
                <a:solidFill>
                  <a:srgbClr val="C55A11"/>
                </a:solidFill>
              </a:rPr>
              <a:t>п.3 поручений Президента  РФ  от  24.09.2021  №Пр-1806 </a:t>
            </a:r>
            <a:r>
              <a:rPr lang="ru-RU" altLang="ru-RU" sz="1600" dirty="0">
                <a:solidFill>
                  <a:schemeClr val="tx2"/>
                </a:solidFill>
              </a:rPr>
              <a:t> ,  учреждением  создан  реестр  познавательных  маршрутов,  включающих  13  маршрутов</a:t>
            </a:r>
          </a:p>
          <a:p>
            <a:r>
              <a:rPr lang="ru-RU" altLang="ru-RU" sz="1600" dirty="0">
                <a:solidFill>
                  <a:schemeClr val="tx2"/>
                </a:solidFill>
              </a:rPr>
              <a:t>Ведется работа  по  реализации  </a:t>
            </a:r>
            <a:r>
              <a:rPr lang="ru-RU" altLang="ru-RU" sz="1600" b="1" dirty="0">
                <a:solidFill>
                  <a:srgbClr val="C55A11"/>
                </a:solidFill>
              </a:rPr>
              <a:t>послания  Главы  Республики  Саха (Якутия) </a:t>
            </a:r>
            <a:r>
              <a:rPr lang="ru-RU" altLang="ru-RU" sz="1600" dirty="0">
                <a:solidFill>
                  <a:schemeClr val="tx2"/>
                </a:solidFill>
              </a:rPr>
              <a:t> в  части  создания  не менее  20  школьных  познавательных  маршрутов  и  маршрутов  по  местам  боевой  славы.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95949" y="1484183"/>
            <a:ext cx="581977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/>
                </a:solidFill>
              </a:rPr>
              <a:t>Республиканский слет юных туристов (охват 11 команд, 96 участников)</a:t>
            </a:r>
            <a:endParaRPr lang="ru-RU" altLang="ru-RU" sz="1600" dirty="0">
              <a:solidFill>
                <a:schemeClr val="tx2"/>
              </a:solidFill>
            </a:endParaRPr>
          </a:p>
          <a:p>
            <a:pPr algn="just"/>
            <a:r>
              <a:rPr lang="ru-RU" sz="1600" dirty="0">
                <a:solidFill>
                  <a:schemeClr val="tx2"/>
                </a:solidFill>
              </a:rPr>
              <a:t>Конкурс исследовательских краеведческих работ «</a:t>
            </a:r>
            <a:r>
              <a:rPr lang="ru-RU" sz="1600" dirty="0" err="1">
                <a:solidFill>
                  <a:schemeClr val="tx2"/>
                </a:solidFill>
              </a:rPr>
              <a:t>Дойдум</a:t>
            </a:r>
            <a:r>
              <a:rPr lang="ru-RU" sz="1600" dirty="0">
                <a:solidFill>
                  <a:schemeClr val="tx2"/>
                </a:solidFill>
              </a:rPr>
              <a:t> – Отечество» (охват 45 чел.)</a:t>
            </a:r>
          </a:p>
          <a:p>
            <a:pPr algn="just"/>
            <a:r>
              <a:rPr lang="ru-RU" sz="1600" dirty="0">
                <a:solidFill>
                  <a:schemeClr val="tx2"/>
                </a:solidFill>
              </a:rPr>
              <a:t>Межрегиональная олимпиада «Познаю Россию» </a:t>
            </a:r>
          </a:p>
          <a:p>
            <a:pPr algn="just"/>
            <a:r>
              <a:rPr lang="ru-RU" sz="1600" dirty="0">
                <a:solidFill>
                  <a:schemeClr val="tx2"/>
                </a:solidFill>
              </a:rPr>
              <a:t>Первенство по спортивному ориентированию на лыжах – 96 учащихся, 19 команд</a:t>
            </a:r>
          </a:p>
          <a:p>
            <a:pPr algn="just"/>
            <a:r>
              <a:rPr lang="ru-RU" sz="1600" dirty="0">
                <a:solidFill>
                  <a:schemeClr val="tx2"/>
                </a:solidFill>
              </a:rPr>
              <a:t>Первенство по спортивному ориентированию в рамках Спартакиады учащихся «Спортивные якутяне» - 206 участников</a:t>
            </a:r>
          </a:p>
          <a:p>
            <a:pPr algn="just"/>
            <a:r>
              <a:rPr lang="ru-RU" sz="1600" dirty="0">
                <a:solidFill>
                  <a:schemeClr val="tx2"/>
                </a:solidFill>
              </a:rPr>
              <a:t>Республиканский  краеведческий  конкурс  учащихся  по  выявлению  объектов  культуры  и  истории  «Вехи  Истории» - 7 работ</a:t>
            </a:r>
          </a:p>
          <a:p>
            <a:pPr algn="just"/>
            <a:r>
              <a:rPr lang="ru-RU" sz="1600" dirty="0">
                <a:solidFill>
                  <a:schemeClr val="tx2"/>
                </a:solidFill>
              </a:rPr>
              <a:t>Республиканский конкурс туристических маршрутов «Моя Якутия»  - 9 работ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43625" y="1199830"/>
            <a:ext cx="3047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55A11"/>
                </a:solidFill>
                <a:cs typeface="Calibri" panose="020F0502020204030204" pitchFamily="34" charset="0"/>
              </a:rPr>
              <a:t>Мероприятия ТКН: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05348" y="5128448"/>
            <a:ext cx="2729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55A11"/>
                </a:solidFill>
                <a:cs typeface="Calibri" panose="020F0502020204030204" pitchFamily="34" charset="0"/>
              </a:rPr>
              <a:t>2 место во Всероссийском слете юных туристов, Камчатский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2132689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C8CBEB-ACB3-4F3D-87B2-E1D084CAA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62711" y="541338"/>
            <a:ext cx="6737350" cy="4857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1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439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391" y="4612408"/>
            <a:ext cx="3756314" cy="170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376" y="1400764"/>
            <a:ext cx="930592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55A11"/>
                </a:solidFill>
                <a:cs typeface="Calibri" panose="020F0502020204030204" pitchFamily="34" charset="0"/>
              </a:rPr>
              <a:t>«Содействие воспитанию подрастающего поколения в духе патриотизма, гражданской ответственности и готовности к служению Отечеству с опорой на духовно-нравственные основы и ценности российского казачества, обеспечение участия российского казачества в реализации государственной молодежной политики»</a:t>
            </a:r>
          </a:p>
          <a:p>
            <a:pPr algn="ctr"/>
            <a:endParaRPr lang="ru-RU" sz="1600" dirty="0">
              <a:solidFill>
                <a:srgbClr val="7030A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Количество образовательных организаций, реализующие образовательные программы с учетом культурно-исторических традиций и ценностей российского казачества – 4.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Общее количество кадетов в казачьих классах и воспитанников военно-патриотических клубов в образовательных организациях - 213 чел., в том числе: 5 казачьих классов, количество учащихся 109 чел. (МБОУ СОШ № 5 п. Ленинский, МР «</a:t>
            </a:r>
            <a:r>
              <a:rPr lang="ru-RU" dirty="0" err="1">
                <a:solidFill>
                  <a:schemeClr val="tx2"/>
                </a:solidFill>
              </a:rPr>
              <a:t>Алданский</a:t>
            </a:r>
            <a:r>
              <a:rPr lang="ru-RU" dirty="0">
                <a:solidFill>
                  <a:schemeClr val="tx2"/>
                </a:solidFill>
              </a:rPr>
              <a:t> район» РС(Я); МБОУ «СОШ №1» и МБОУ «СОШ №2 им. Д.Х Скрябина» ГО «</a:t>
            </a:r>
            <a:r>
              <a:rPr lang="ru-RU" dirty="0" err="1">
                <a:solidFill>
                  <a:schemeClr val="tx2"/>
                </a:solidFill>
              </a:rPr>
              <a:t>Жатай</a:t>
            </a:r>
            <a:r>
              <a:rPr lang="ru-RU" dirty="0">
                <a:solidFill>
                  <a:schemeClr val="tx2"/>
                </a:solidFill>
              </a:rPr>
              <a:t>») 5 военно-патриотических клубов, количество воспитанников – 104 чел. (МР «</a:t>
            </a:r>
            <a:r>
              <a:rPr lang="ru-RU" dirty="0" err="1">
                <a:solidFill>
                  <a:schemeClr val="tx2"/>
                </a:solidFill>
              </a:rPr>
              <a:t>Нерюнгринский</a:t>
            </a:r>
            <a:r>
              <a:rPr lang="ru-RU" dirty="0">
                <a:solidFill>
                  <a:schemeClr val="tx2"/>
                </a:solidFill>
              </a:rPr>
              <a:t> район» РС(Я); ГО «город Якутск»)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Увеличение численности в казачьих классах составило 38 чел.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В рамках государственного задания проведено 4  мероприятия,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 количество участников – 377 человек.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10505" y="709441"/>
            <a:ext cx="8504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Реализация Стратегии государственной политики Российской Федерации в отношении российского казачества на 2021-2030 годы на территории Республики Саха (Якутия)</a:t>
            </a:r>
          </a:p>
        </p:txBody>
      </p:sp>
    </p:spTree>
    <p:extLst>
      <p:ext uri="{BB962C8B-B14F-4D97-AF65-F5344CB8AC3E}">
        <p14:creationId xmlns:p14="http://schemas.microsoft.com/office/powerpoint/2010/main" val="3631401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DE5665-7785-42F7-8776-48F1488F7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5" y="0"/>
            <a:ext cx="12295595" cy="6858000"/>
          </a:xfrm>
          <a:prstGeom prst="rect">
            <a:avLst/>
          </a:prstGeom>
        </p:spPr>
      </p:pic>
      <p:sp>
        <p:nvSpPr>
          <p:cNvPr id="16407" name="Прямоугольник 10"/>
          <p:cNvSpPr>
            <a:spLocks noChangeArrowheads="1"/>
          </p:cNvSpPr>
          <p:nvPr/>
        </p:nvSpPr>
        <p:spPr bwMode="auto">
          <a:xfrm>
            <a:off x="648732" y="599645"/>
            <a:ext cx="85388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</a:rPr>
              <a:t>Мониторинг деятельности детского движения </a:t>
            </a:r>
          </a:p>
          <a:p>
            <a:pPr algn="r"/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</a:rPr>
              <a:t>и гражданско-патриотического воспитания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3369" y="1605626"/>
            <a:ext cx="71899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Мониторинг деятельности детского движения и гражданско-патриотического воспитания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Мониторинг деятельности туристско-краеведческой направленности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Мониторинг школьных музеев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Мониторинг общеобразовательных организаций и военно-патриотических объединений, реализующих образовательные программы, мероприятия с учетом культурно-исторических традиций и ценностей российского казачества в РС (Я)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98843" y="4898653"/>
            <a:ext cx="7288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Работа с детьми с особыми образовательными потребностями: На конец 2023 года охват детей, с ОВЗ и детей-инвалидов, мероприятиями детского движения Республики Саха (Якутия) в среднем составляет 43,5%, в том числе: от общего числа детей с ОВЗ – 46,9% и детей-инвалидов – 41%.</a:t>
            </a:r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965702" y="5414403"/>
            <a:ext cx="1101052" cy="4571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605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166587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189816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327" y="823893"/>
            <a:ext cx="869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ОТДЕЛ РАЗВИТИЯ КРЕАТИВНОГО ТВОРЧЕСТВА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1" y="2231444"/>
            <a:ext cx="454393" cy="454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2974" y="2182744"/>
            <a:ext cx="282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ТЕХНИЧЕСКОЕ ТВОРЧЕСТВО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0704" y="4753711"/>
            <a:ext cx="282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ДЕКОРАТИВНО-ПРИКЛАДНОЕ </a:t>
            </a:r>
          </a:p>
          <a:p>
            <a:r>
              <a:rPr lang="ru-RU" sz="1600" b="1" dirty="0"/>
              <a:t>ТВОРЧЕСТВО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47" y="4756274"/>
            <a:ext cx="466689" cy="4666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62711" y="2152423"/>
            <a:ext cx="247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Республиканские соревнования </a:t>
            </a:r>
          </a:p>
          <a:p>
            <a:r>
              <a:rPr lang="ru-RU" sz="1200" dirty="0">
                <a:latin typeface="+mj-lt"/>
              </a:rPr>
              <a:t>на Кубок </a:t>
            </a:r>
            <a:r>
              <a:rPr lang="ru-RU" sz="1200" dirty="0" err="1">
                <a:latin typeface="+mj-lt"/>
              </a:rPr>
              <a:t>МОиН</a:t>
            </a:r>
            <a:r>
              <a:rPr lang="ru-RU" sz="1200" dirty="0">
                <a:latin typeface="+mj-lt"/>
              </a:rPr>
              <a:t> РС(Я) по комнатным авто и авиамоделям</a:t>
            </a:r>
            <a:endParaRPr lang="ru-RU" sz="10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62711" y="2825086"/>
            <a:ext cx="247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Выставка научно-технического творчества учащихся НТТУ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43446" y="2101430"/>
            <a:ext cx="2475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Республиканский этап международного фестиваль робототехники «</a:t>
            </a:r>
            <a:r>
              <a:rPr lang="ru-RU" sz="1200" dirty="0" err="1">
                <a:latin typeface="+mj-lt"/>
              </a:rPr>
              <a:t>РобоФинист</a:t>
            </a:r>
            <a:r>
              <a:rPr lang="ru-RU" sz="1200" dirty="0">
                <a:latin typeface="+mj-lt"/>
              </a:rPr>
              <a:t> Якутск»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62711" y="3311253"/>
            <a:ext cx="247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Летние республиканские соревнования на Кубок </a:t>
            </a:r>
            <a:r>
              <a:rPr lang="ru-RU" sz="1200" dirty="0" err="1">
                <a:latin typeface="+mj-lt"/>
              </a:rPr>
              <a:t>МОиН</a:t>
            </a:r>
            <a:r>
              <a:rPr lang="ru-RU" sz="1200" dirty="0">
                <a:latin typeface="+mj-lt"/>
              </a:rPr>
              <a:t> РС(Я) по техническим видам спорта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62711" y="3982912"/>
            <a:ext cx="247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Республиканские соревнования </a:t>
            </a:r>
          </a:p>
          <a:p>
            <a:r>
              <a:rPr lang="ru-RU" sz="1200" dirty="0">
                <a:latin typeface="+mj-lt"/>
              </a:rPr>
              <a:t>по </a:t>
            </a:r>
            <a:r>
              <a:rPr lang="ru-RU" sz="1200" dirty="0" err="1">
                <a:latin typeface="+mj-lt"/>
              </a:rPr>
              <a:t>ракетомодельному</a:t>
            </a:r>
            <a:r>
              <a:rPr lang="ru-RU" sz="1200" dirty="0">
                <a:latin typeface="+mj-lt"/>
              </a:rPr>
              <a:t> спорту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12123" y="3010432"/>
            <a:ext cx="247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Республиканский </a:t>
            </a:r>
            <a:r>
              <a:rPr lang="ru-RU" sz="1200" dirty="0" err="1">
                <a:latin typeface="+mj-lt"/>
              </a:rPr>
              <a:t>хакатон</a:t>
            </a:r>
            <a:r>
              <a:rPr lang="ru-RU" sz="1200" dirty="0">
                <a:latin typeface="+mj-lt"/>
              </a:rPr>
              <a:t> </a:t>
            </a:r>
          </a:p>
          <a:p>
            <a:r>
              <a:rPr lang="ru-RU" sz="1200" dirty="0">
                <a:latin typeface="+mj-lt"/>
              </a:rPr>
              <a:t>«Моя профессия IT»</a:t>
            </a:r>
            <a:endParaRPr lang="ru-RU" sz="10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2123" y="3469230"/>
            <a:ext cx="247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Республиканский </a:t>
            </a:r>
            <a:r>
              <a:rPr lang="ru-RU" sz="1200" dirty="0" err="1">
                <a:latin typeface="+mj-lt"/>
              </a:rPr>
              <a:t>видеоконкурс</a:t>
            </a:r>
            <a:r>
              <a:rPr lang="ru-RU" sz="1200" dirty="0">
                <a:latin typeface="+mj-lt"/>
              </a:rPr>
              <a:t> </a:t>
            </a:r>
          </a:p>
          <a:p>
            <a:r>
              <a:rPr lang="ru-RU" sz="1200" dirty="0">
                <a:latin typeface="+mj-lt"/>
              </a:rPr>
              <a:t>«Засветись»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2711" y="4786174"/>
            <a:ext cx="2475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Республиканская выставка декоративно-прикладного творчества школьников </a:t>
            </a:r>
          </a:p>
          <a:p>
            <a:r>
              <a:rPr lang="ru-RU" sz="1200" dirty="0">
                <a:latin typeface="+mj-lt"/>
              </a:rPr>
              <a:t>«Радуга Севера»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62712" y="5680083"/>
            <a:ext cx="2475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Республиканская выставка декоративно-прикладного творчества педагогов </a:t>
            </a:r>
          </a:p>
          <a:p>
            <a:r>
              <a:rPr lang="ru-RU" sz="1200" dirty="0">
                <a:latin typeface="+mj-lt"/>
              </a:rPr>
              <a:t>«Уран </a:t>
            </a:r>
            <a:r>
              <a:rPr lang="ru-RU" sz="1200" dirty="0" err="1">
                <a:latin typeface="+mj-lt"/>
              </a:rPr>
              <a:t>уустар</a:t>
            </a:r>
            <a:r>
              <a:rPr lang="ru-RU" sz="1200" dirty="0">
                <a:latin typeface="+mj-lt"/>
              </a:rPr>
              <a:t> </a:t>
            </a:r>
            <a:r>
              <a:rPr lang="ru-RU" sz="1200" dirty="0" err="1">
                <a:latin typeface="+mj-lt"/>
              </a:rPr>
              <a:t>туьулгэлэрэ</a:t>
            </a:r>
            <a:r>
              <a:rPr lang="ru-RU" sz="1200" dirty="0">
                <a:latin typeface="+mj-lt"/>
              </a:rPr>
              <a:t>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12123" y="4786174"/>
            <a:ext cx="247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Республиканский фестиваль детских театров и студий моды </a:t>
            </a:r>
          </a:p>
          <a:p>
            <a:r>
              <a:rPr lang="ru-RU" sz="1200" dirty="0">
                <a:latin typeface="+mj-lt"/>
              </a:rPr>
              <a:t>«Сияние Севера»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12123" y="5683587"/>
            <a:ext cx="247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Республиканский конкурс рукотворной куклы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7436" y="5446570"/>
            <a:ext cx="27049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/>
              <a:t>Декоративно-прикладное творчество – это народное творчество, рожденное           в желании людей создать вокруг себя атмосферу уюта, красоты и делиться этим с окружающими.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7436" y="2751092"/>
            <a:ext cx="270492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/>
              <a:t>Соревнованиям по техническим видам спорта в Якутии более полувека.                    Из года в год эти соревнования становятся стартовой площадкой для юных инженеров и помогают определиться с выбором будущей профессии.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14799" y="2248070"/>
            <a:ext cx="58189" cy="4543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953934" y="2223958"/>
            <a:ext cx="58189" cy="660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114798" y="3412374"/>
            <a:ext cx="58189" cy="4543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114798" y="2906846"/>
            <a:ext cx="58189" cy="2965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114798" y="4075720"/>
            <a:ext cx="58189" cy="2965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958021" y="3115799"/>
            <a:ext cx="58189" cy="2965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953864" y="3558987"/>
            <a:ext cx="58189" cy="2965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114797" y="4861807"/>
            <a:ext cx="58189" cy="660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111743" y="5764515"/>
            <a:ext cx="58189" cy="660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955970" y="4876457"/>
            <a:ext cx="58189" cy="4543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953863" y="5766131"/>
            <a:ext cx="58189" cy="296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945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761" y="1539765"/>
            <a:ext cx="9135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Воспитание ребенка – это, прежде всего, всестороннее развитие его личности, создание благоприятных условий для реализации </a:t>
            </a:r>
          </a:p>
          <a:p>
            <a:pPr algn="just"/>
            <a:r>
              <a:rPr lang="ru-RU" sz="1200" dirty="0"/>
              <a:t>его потенциала и проявления всех талантов.</a:t>
            </a:r>
          </a:p>
          <a:p>
            <a:pPr algn="just"/>
            <a:r>
              <a:rPr lang="ru-RU" sz="1200" dirty="0"/>
              <a:t>Декоративно-прикладное творчество – это народное творчество, рожденное в желании людей создать вокруг себя атмосферу уюта, красоты и делиться этим с окружающими.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70747" y="4855127"/>
            <a:ext cx="233016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Цель мероприятия - повышение профессионального мастерства педагогов дополнительного образования детей, поиск инновационных проектов в области декоративно - прикладного творчества.</a:t>
            </a:r>
          </a:p>
          <a:p>
            <a:pPr algn="just"/>
            <a:r>
              <a:rPr lang="ru-RU" sz="1050" dirty="0"/>
              <a:t>В этом году в рамках Форума приняли участие </a:t>
            </a:r>
            <a:r>
              <a:rPr lang="ru-RU" sz="1050" b="1" dirty="0">
                <a:solidFill>
                  <a:srgbClr val="C00000"/>
                </a:solidFill>
              </a:rPr>
              <a:t>42 мастера.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62358" y="816645"/>
            <a:ext cx="6658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ДЕКОРАТИВНО-ПРИКЛАДНОЕ ТВОРЧЕСТВО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52577" y="4850680"/>
            <a:ext cx="2330167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Республиканский фестиваль создаёт благоприятные условия для развития общей культуры, творческой фантазии, сохранение традиционного национального шитья через дизайн одежды. Благодаря фестивалю возможно найти и поддержать одаренных детей и молодежи в области дизайна и моделирования одежды.</a:t>
            </a:r>
          </a:p>
          <a:p>
            <a:pPr algn="just"/>
            <a:r>
              <a:rPr lang="ru-RU" sz="1050" dirty="0"/>
              <a:t>Приняли участие </a:t>
            </a:r>
            <a:r>
              <a:rPr lang="ru-RU" sz="1050" b="1" dirty="0">
                <a:solidFill>
                  <a:srgbClr val="C00000"/>
                </a:solidFill>
              </a:rPr>
              <a:t>292 конкурсанта.</a:t>
            </a:r>
            <a:endParaRPr lang="ru-RU" sz="8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4195" y="4010019"/>
            <a:ext cx="233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+mj-lt"/>
              </a:rPr>
              <a:t>Республиканская выставка декоративно-прикладного творчества школьников </a:t>
            </a:r>
          </a:p>
          <a:p>
            <a:pPr algn="ctr"/>
            <a:r>
              <a:rPr lang="ru-RU" sz="1200" b="1" dirty="0">
                <a:latin typeface="+mj-lt"/>
              </a:rPr>
              <a:t>«Радуга Севера»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4194" y="4855127"/>
            <a:ext cx="2330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Республиканская выставка декоративно-прикладного творчества школьников проходит с 1984 года и является популярным видом художественно-эстетического творчества среди школьников. </a:t>
            </a:r>
          </a:p>
          <a:p>
            <a:pPr algn="just"/>
            <a:r>
              <a:rPr lang="ru-RU" sz="1050" dirty="0"/>
              <a:t>В 2023 году приняли участие </a:t>
            </a:r>
            <a:r>
              <a:rPr lang="ru-RU" sz="1050" b="1" dirty="0">
                <a:solidFill>
                  <a:srgbClr val="C00000"/>
                </a:solidFill>
              </a:rPr>
              <a:t>432 обучающихся.</a:t>
            </a:r>
            <a:r>
              <a:rPr lang="ru-RU" sz="105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7" y="583700"/>
            <a:ext cx="927557" cy="9275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70747" y="4010018"/>
            <a:ext cx="233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+mj-lt"/>
              </a:rPr>
              <a:t>Республиканская выставка декоративно-прикладного творчества педагогов </a:t>
            </a:r>
          </a:p>
          <a:p>
            <a:pPr algn="ctr"/>
            <a:r>
              <a:rPr lang="ru-RU" sz="1200" b="1" dirty="0">
                <a:latin typeface="+mj-lt"/>
              </a:rPr>
              <a:t>«Уран </a:t>
            </a:r>
            <a:r>
              <a:rPr lang="ru-RU" sz="1200" b="1" dirty="0" err="1">
                <a:latin typeface="+mj-lt"/>
              </a:rPr>
              <a:t>уустар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туьулгэлэрэ</a:t>
            </a:r>
            <a:r>
              <a:rPr lang="ru-RU" sz="1200" b="1" dirty="0">
                <a:latin typeface="+mj-lt"/>
              </a:rPr>
              <a:t>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52576" y="4005571"/>
            <a:ext cx="233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+mj-lt"/>
              </a:rPr>
              <a:t>Республиканский фестиваль детских театров и студий моды </a:t>
            </a:r>
          </a:p>
          <a:p>
            <a:pPr algn="ctr"/>
            <a:r>
              <a:rPr lang="ru-RU" sz="1200" b="1" dirty="0">
                <a:latin typeface="+mj-lt"/>
              </a:rPr>
              <a:t>«Сияние Севера»</a:t>
            </a:r>
          </a:p>
        </p:txBody>
      </p:sp>
      <p:pic>
        <p:nvPicPr>
          <p:cNvPr id="16" name="Picture 4" descr="https://yaguo.ru/files/styles/galleryformatter_slide/public/gallery/p70504-131305_0.jpg?itok=re1VexG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6"/>
          <a:stretch/>
        </p:blipFill>
        <p:spPr bwMode="auto">
          <a:xfrm>
            <a:off x="323761" y="2432518"/>
            <a:ext cx="2292085" cy="14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 b="5845"/>
          <a:stretch/>
        </p:blipFill>
        <p:spPr>
          <a:xfrm>
            <a:off x="5489568" y="2428070"/>
            <a:ext cx="2310138" cy="14353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2" b="30447"/>
          <a:stretch/>
        </p:blipFill>
        <p:spPr>
          <a:xfrm>
            <a:off x="2889026" y="2432517"/>
            <a:ext cx="2292085" cy="14241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99129" y="4850680"/>
            <a:ext cx="2330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Цель: формирование у детей и подростков семейных ценностей, традиций семейного воспитания</a:t>
            </a:r>
          </a:p>
          <a:p>
            <a:pPr algn="just"/>
            <a:r>
              <a:rPr lang="ru-RU" sz="1050" dirty="0"/>
              <a:t>Приняли участие </a:t>
            </a:r>
            <a:r>
              <a:rPr lang="ru-RU" sz="1050" b="1" dirty="0">
                <a:solidFill>
                  <a:srgbClr val="C00000"/>
                </a:solidFill>
              </a:rPr>
              <a:t>399 конкурсантов.</a:t>
            </a:r>
            <a:endParaRPr lang="ru-RU" sz="8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99128" y="4005571"/>
            <a:ext cx="233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+mj-lt"/>
              </a:rPr>
              <a:t>Республиканский конкурс рукотворной куклы</a:t>
            </a:r>
          </a:p>
        </p:txBody>
      </p:sp>
      <p:pic>
        <p:nvPicPr>
          <p:cNvPr id="2050" name="Picture 2" descr="Кукла — символ детства: В Якутске прошел республиканский конкурс среди юных  мастериц (ВИДЕО, ФОТО) | Архив новостей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5" b="7055"/>
          <a:stretch/>
        </p:blipFill>
        <p:spPr bwMode="auto">
          <a:xfrm>
            <a:off x="8068423" y="2428070"/>
            <a:ext cx="2181776" cy="143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4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327" y="823893"/>
            <a:ext cx="869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ОТДЕЛ РАЗВИТИЯ КРЕАТИВНОГО ТВОРЧЕСТВА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8771" y="4690986"/>
            <a:ext cx="2200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ШКОЛЬНЫЕ ТЕАТРЫ</a:t>
            </a:r>
          </a:p>
        </p:txBody>
      </p:sp>
      <p:pic>
        <p:nvPicPr>
          <p:cNvPr id="9" name="Picture 4" descr="Театральные маски – Бесплатные иконки: искусств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7" y="4630247"/>
            <a:ext cx="460032" cy="4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58771" y="1795008"/>
            <a:ext cx="473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ХУДОЖЕСТВЕННОЕ</a:t>
            </a:r>
          </a:p>
          <a:p>
            <a:r>
              <a:rPr lang="ru-RU" sz="1600" b="1" dirty="0"/>
              <a:t>НАПРАВЛЕНИЕ</a:t>
            </a:r>
          </a:p>
        </p:txBody>
      </p:sp>
      <p:pic>
        <p:nvPicPr>
          <p:cNvPr id="16" name="Picture 4" descr="Художественный – Бесплатные иконки: образова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8" y="1848149"/>
            <a:ext cx="465031" cy="46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46552" y="4690986"/>
            <a:ext cx="34368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B32021"/>
                </a:solidFill>
              </a:rPr>
              <a:t>Цель: 100%</a:t>
            </a:r>
          </a:p>
          <a:p>
            <a:r>
              <a:rPr lang="ru-RU" sz="1050" dirty="0"/>
              <a:t>Общее количество общеобразовательных организаций, осуществляющих свою деятельность на территории муниципального образования - </a:t>
            </a:r>
            <a:r>
              <a:rPr lang="ru-RU" sz="1050" b="1" dirty="0">
                <a:solidFill>
                  <a:srgbClr val="B32021"/>
                </a:solidFill>
              </a:rPr>
              <a:t>608</a:t>
            </a:r>
            <a:r>
              <a:rPr lang="ru-RU" sz="1050" dirty="0"/>
              <a:t> </a:t>
            </a:r>
            <a:endParaRPr lang="ru-RU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4146551" y="5535377"/>
            <a:ext cx="343682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B32021"/>
                </a:solidFill>
              </a:rPr>
              <a:t>Факт: 98,7%</a:t>
            </a:r>
          </a:p>
          <a:p>
            <a:r>
              <a:rPr lang="ru-RU" sz="1050" dirty="0"/>
              <a:t>Количество общеобразовательных организаций, открывших школьные театры - </a:t>
            </a:r>
            <a:r>
              <a:rPr lang="ru-RU" sz="1050" b="1" dirty="0">
                <a:solidFill>
                  <a:srgbClr val="B32021"/>
                </a:solidFill>
              </a:rPr>
              <a:t>600</a:t>
            </a:r>
            <a:endParaRPr lang="ru-RU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4230845" y="1847462"/>
            <a:ext cx="2475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V </a:t>
            </a:r>
            <a:r>
              <a:rPr lang="ru-RU" sz="1200" dirty="0">
                <a:latin typeface="+mj-lt"/>
              </a:rPr>
              <a:t>Республиканский конкурс рисунков «Пою мое Отечество» в рамках республиканского проекта «Рисуем все»</a:t>
            </a:r>
            <a:endParaRPr lang="ru-RU" sz="10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0845" y="2735069"/>
            <a:ext cx="2433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Республиканский конкурс театральных постановок «Уроки истории-в наших сердцах!»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81903" y="1836644"/>
            <a:ext cx="247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XV </a:t>
            </a:r>
            <a:r>
              <a:rPr lang="ru-RU" sz="1200" dirty="0">
                <a:latin typeface="+mj-lt"/>
              </a:rPr>
              <a:t>Республиканский детский фольклорный фестиваль «Хоровод дружбы»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81902" y="2546983"/>
            <a:ext cx="247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Республиканский заочный конкурс на лучшую театральную постановку «Маска»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30845" y="3435978"/>
            <a:ext cx="2433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Региональный этап Всероссийского конкурса юных чтецов «Живая классика»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146553" y="1936288"/>
            <a:ext cx="58189" cy="6605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149211" y="2831037"/>
            <a:ext cx="58189" cy="4543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146552" y="3531946"/>
            <a:ext cx="58189" cy="4543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292376" y="1927698"/>
            <a:ext cx="58189" cy="4543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292376" y="2642951"/>
            <a:ext cx="58189" cy="4543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961731" y="5029540"/>
            <a:ext cx="270492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/>
              <a:t>Театральная игра способствует развитию детской фантазии, воображения, памяти, всех видов детского творчества (художественно-речевого, музыкально-игрового, танцевального, сценического) в жизни школьника.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1731" y="2389361"/>
            <a:ext cx="27049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/>
              <a:t>Художественное творчество – особый вид творческой деятельности, связанный с эстетическим освоением действительности, основывающийся на преимущественной работе наглядно–образного мышления при тесной взаимосвязи с эмоционально–эстетическими переживаниями субъекта, продуктом которого является художественный образ, обладающий оригинальными эстетическими характеристиками.</a:t>
            </a:r>
          </a:p>
        </p:txBody>
      </p:sp>
    </p:spTree>
    <p:extLst>
      <p:ext uri="{BB962C8B-B14F-4D97-AF65-F5344CB8AC3E}">
        <p14:creationId xmlns:p14="http://schemas.microsoft.com/office/powerpoint/2010/main" val="2786511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327" y="707516"/>
            <a:ext cx="869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ОТДЕЛ РАЗВИТИЯ КРЕАТИВНОГО ТВОРЧЕСТВА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5117" y="2166981"/>
            <a:ext cx="299660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Всероссийский конкурс по обмену </a:t>
            </a:r>
            <a:r>
              <a:rPr lang="ru-RU" sz="1050" dirty="0" err="1"/>
              <a:t>видеооткрытками</a:t>
            </a:r>
            <a:r>
              <a:rPr lang="ru-RU" sz="1050" dirty="0"/>
              <a:t> для школьников «Смотри, это Россия!» был запущен в 2020 году по инициативе молодежи Республики Саха (Якутия). </a:t>
            </a:r>
            <a:r>
              <a:rPr lang="ru-RU" sz="1050" b="1" dirty="0">
                <a:solidFill>
                  <a:srgbClr val="C00000"/>
                </a:solidFill>
              </a:rPr>
              <a:t>В 2023 году Конкурс проходит в четвертый раз.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92213" y="4539580"/>
            <a:ext cx="3008492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В этом году проект завершился с рекордными показателями, объединив </a:t>
            </a:r>
            <a:r>
              <a:rPr lang="ru-RU" sz="1050" b="1" dirty="0">
                <a:solidFill>
                  <a:srgbClr val="C00000"/>
                </a:solidFill>
              </a:rPr>
              <a:t>33 245 детей (6649 команд) </a:t>
            </a:r>
          </a:p>
          <a:p>
            <a:pPr algn="just"/>
            <a:r>
              <a:rPr lang="ru-RU" sz="1050" dirty="0"/>
              <a:t>из всех </a:t>
            </a:r>
            <a:r>
              <a:rPr lang="ru-RU" sz="1050" b="1" dirty="0">
                <a:solidFill>
                  <a:srgbClr val="C00000"/>
                </a:solidFill>
              </a:rPr>
              <a:t>89 регионов</a:t>
            </a:r>
            <a:r>
              <a:rPr lang="ru-RU" sz="1050" dirty="0"/>
              <a:t> страны.</a:t>
            </a:r>
          </a:p>
          <a:p>
            <a:pPr algn="just"/>
            <a:endParaRPr lang="ru-RU" sz="1050" dirty="0"/>
          </a:p>
          <a:p>
            <a:pPr algn="just"/>
            <a:r>
              <a:rPr lang="ru-RU" sz="1050" dirty="0"/>
              <a:t>От Якутии победили три команды: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/>
              <a:t>6-10 лет - Метод «Икс» (г. Якутск);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/>
              <a:t>11-15 лет - «Радуга Севера» (Вилюйский улус);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/>
              <a:t>16-18 лет – «Единение» (</a:t>
            </a:r>
            <a:r>
              <a:rPr lang="ru-RU" sz="1050" dirty="0" err="1"/>
              <a:t>Верхневилюйский</a:t>
            </a:r>
            <a:r>
              <a:rPr lang="ru-RU" sz="1050" dirty="0"/>
              <a:t> улус).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92213" y="3239975"/>
            <a:ext cx="300849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21 декабря в прямом эфире состоялся финал всероссийского конкурса «Смотри, это Россия!», на котором были объявлены его победители. Глава Республики Саха (Якутия) </a:t>
            </a:r>
            <a:r>
              <a:rPr lang="ru-RU" sz="1050" dirty="0" err="1"/>
              <a:t>Айсен</a:t>
            </a:r>
            <a:r>
              <a:rPr lang="ru-RU" sz="1050" dirty="0"/>
              <a:t> Сергеевич Николаев лично поздравил ребят, снявших лучшие </a:t>
            </a:r>
            <a:r>
              <a:rPr lang="ru-RU" sz="1050" dirty="0" err="1"/>
              <a:t>видеооткрытки</a:t>
            </a:r>
            <a:r>
              <a:rPr lang="ru-RU" sz="1050" dirty="0"/>
              <a:t> на тему </a:t>
            </a:r>
            <a:r>
              <a:rPr lang="ru-RU" sz="1050" b="1" dirty="0">
                <a:solidFill>
                  <a:srgbClr val="C00000"/>
                </a:solidFill>
              </a:rPr>
              <a:t>«Моя Родина. Моя История».</a:t>
            </a:r>
            <a:endParaRPr lang="ru-RU" sz="1050" dirty="0"/>
          </a:p>
        </p:txBody>
      </p:sp>
      <p:pic>
        <p:nvPicPr>
          <p:cNvPr id="1026" name="Picture 2" descr="Смотри, это Россия! 2024 | ВКонтакт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12" y="1090010"/>
            <a:ext cx="2366003" cy="9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78385" y="2914251"/>
            <a:ext cx="3008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Республиканский проект «Музыка для всех», инициированный первым Президентом Республики Саха (Якутия) </a:t>
            </a:r>
            <a:r>
              <a:rPr lang="ru-RU" sz="1050" dirty="0" err="1"/>
              <a:t>М.Е.Николаевым</a:t>
            </a:r>
            <a:r>
              <a:rPr lang="ru-RU" sz="1050" dirty="0"/>
              <a:t> стартовал в 2013 году. </a:t>
            </a:r>
          </a:p>
        </p:txBody>
      </p:sp>
      <p:pic>
        <p:nvPicPr>
          <p:cNvPr id="22" name="Picture 2" descr="Музыка для всех: в июне в Якутске пройдёт Международный образовательный  конгресс и конкурс молодых исполнителей — Округ Т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43" y="1090010"/>
            <a:ext cx="1174573" cy="11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478385" y="2333102"/>
            <a:ext cx="30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РЕСПУБЛИКАНСКИЙ ПРОЕКТ </a:t>
            </a:r>
          </a:p>
          <a:p>
            <a:pPr algn="ctr"/>
            <a:r>
              <a:rPr lang="ru-RU" sz="1200" b="1" dirty="0"/>
              <a:t>«МУЗЫКА ДЛЯ ВСЕХ»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8386" y="4979129"/>
            <a:ext cx="30084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На Второе десятилетие запланирована масштабная работа, в основе которого лежат музыкальное и хореографическое образование.</a:t>
            </a:r>
          </a:p>
          <a:p>
            <a:r>
              <a:rPr lang="ru-RU" sz="1050" dirty="0"/>
              <a:t>Так, одним из важных целей является развитие музыкальной и танцевальной культуры в Якутии как живого капитала общества.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78385" y="3702817"/>
            <a:ext cx="300849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За последние годы, в связи со стартом проекта «Музыка для всех» во многих образовательных учреждениях уделяется особое внимание музыкальному образованию детей. Так, в каждой школе создаются и работают хоровые коллективы, ансамбли, оркестры. </a:t>
            </a:r>
          </a:p>
          <a:p>
            <a:r>
              <a:rPr lang="ru-RU" sz="1050" dirty="0"/>
              <a:t>Ежегодно выходит журнал «Музыка для всех».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78385" y="6089329"/>
            <a:ext cx="3008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+mj-lt"/>
              </a:rPr>
              <a:t>Общий охват </a:t>
            </a:r>
            <a:r>
              <a:rPr lang="ru-RU" sz="1200" b="1" dirty="0"/>
              <a:t>6 286 </a:t>
            </a:r>
            <a:endParaRPr lang="ru-RU" sz="1200" b="1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4934" y="2918896"/>
            <a:ext cx="2910326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Концепция Проекта «Рисуем все» указывает на перспективы развития изобразительного искусства в единстве целей, задач и путей их достижения. Практическая реализация Концепции должна опираться на исторически сложившуюся в России и Республике Саха («Якутия») систему художественного образования. Основная идея проекта «Рисуем все» - культура и искусство - важнейшие компоненты всестороннего образования, которое обеспечивает развитие личности. Искусство, в том числе и изобразительное искусство, способствует развитию интеллекта.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4934" y="2334806"/>
            <a:ext cx="291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РЕСПУБЛИКАНСКИЙ ПРОЕКТ </a:t>
            </a:r>
          </a:p>
          <a:p>
            <a:pPr algn="ctr"/>
            <a:r>
              <a:rPr lang="ru-RU" sz="1200" b="1" dirty="0"/>
              <a:t>«РИСУЕМ ВСЕ»</a:t>
            </a:r>
          </a:p>
        </p:txBody>
      </p:sp>
      <p:pic>
        <p:nvPicPr>
          <p:cNvPr id="29" name="Picture 6" descr="Рисуем все - Проекты Николаев Центр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5" t="8334" r="27359" b="7411"/>
          <a:stretch/>
        </p:blipFill>
        <p:spPr bwMode="auto">
          <a:xfrm>
            <a:off x="1140914" y="1090010"/>
            <a:ext cx="1138365" cy="120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54934" y="5226452"/>
            <a:ext cx="30084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C00000"/>
                </a:solidFill>
              </a:rPr>
              <a:t>260 школ</a:t>
            </a:r>
            <a:r>
              <a:rPr lang="ru-RU" sz="1050" dirty="0"/>
              <a:t> республики реализуют проект. </a:t>
            </a:r>
          </a:p>
          <a:p>
            <a:r>
              <a:rPr lang="ru-RU" sz="1050" b="1" dirty="0">
                <a:solidFill>
                  <a:srgbClr val="C00000"/>
                </a:solidFill>
              </a:rPr>
              <a:t>ДОУ – 174 </a:t>
            </a:r>
            <a:r>
              <a:rPr lang="ru-RU" sz="1050" dirty="0"/>
              <a:t>учреждения, </a:t>
            </a:r>
            <a:r>
              <a:rPr lang="ru-RU" sz="1050" b="1" dirty="0">
                <a:solidFill>
                  <a:srgbClr val="C00000"/>
                </a:solidFill>
              </a:rPr>
              <a:t>УДОД – 15 </a:t>
            </a:r>
            <a:r>
              <a:rPr lang="ru-RU" sz="1050" dirty="0"/>
              <a:t>учреждений.</a:t>
            </a:r>
          </a:p>
        </p:txBody>
      </p:sp>
    </p:spTree>
    <p:extLst>
      <p:ext uri="{BB962C8B-B14F-4D97-AF65-F5344CB8AC3E}">
        <p14:creationId xmlns:p14="http://schemas.microsoft.com/office/powerpoint/2010/main" val="3577915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-15240"/>
            <a:ext cx="12192000" cy="687324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28389" y="794466"/>
            <a:ext cx="8599228" cy="5295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1585" y="1587184"/>
            <a:ext cx="315506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Наблюдательный совет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92792" y="1617688"/>
            <a:ext cx="2143126" cy="42896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26981" y="1670497"/>
            <a:ext cx="12747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390" y="2980551"/>
            <a:ext cx="2552936" cy="4899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1547" y="3044814"/>
            <a:ext cx="2098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01553" y="2974449"/>
            <a:ext cx="2552937" cy="4899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37459" y="3044815"/>
            <a:ext cx="2098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82879" y="2974449"/>
            <a:ext cx="2552937" cy="4899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610117" y="3044815"/>
            <a:ext cx="2098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Финансово-экономический отдел</a:t>
            </a:r>
          </a:p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cxnSp>
        <p:nvCxnSpPr>
          <p:cNvPr id="17" name="Прямая соединительная линия 16"/>
          <p:cNvCxnSpPr>
            <a:endCxn id="5" idx="3"/>
          </p:cNvCxnSpPr>
          <p:nvPr/>
        </p:nvCxnSpPr>
        <p:spPr>
          <a:xfrm flipH="1">
            <a:off x="5735918" y="1832170"/>
            <a:ext cx="646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5" idx="2"/>
            <a:endCxn id="9" idx="0"/>
          </p:cNvCxnSpPr>
          <p:nvPr/>
        </p:nvCxnSpPr>
        <p:spPr>
          <a:xfrm>
            <a:off x="4664355" y="2046652"/>
            <a:ext cx="13667" cy="927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1693943" y="2724150"/>
            <a:ext cx="0" cy="25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7628018" y="2724150"/>
            <a:ext cx="0" cy="25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693943" y="2724150"/>
            <a:ext cx="59641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5" idx="1"/>
          </p:cNvCxnSpPr>
          <p:nvPr/>
        </p:nvCxnSpPr>
        <p:spPr>
          <a:xfrm>
            <a:off x="1861457" y="1824385"/>
            <a:ext cx="1731335" cy="7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развития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дополнительного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	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ЦДО «</a:t>
            </a:r>
            <a:r>
              <a:rPr lang="ru-RU" sz="1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Тойбохойский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историко-краеведческий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 Г.Е. Бессонова»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 РООЦ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«Сир </a:t>
            </a:r>
            <a:r>
              <a:rPr lang="ru-RU" sz="11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уустара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885783" y="3967098"/>
            <a:ext cx="17591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спорта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экологического и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агротехнологического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образования.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административно-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хозяйственной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851033" y="3714719"/>
            <a:ext cx="335511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развития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креативного творчества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развития социально-гражданских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инициатив и детского туризма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 «Дюпсюнский детский 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технопарк им. В.В. Никифорова-</a:t>
            </a: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Кюлюмнюр.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581025" y="3464421"/>
            <a:ext cx="0" cy="2355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81025" y="5810250"/>
            <a:ext cx="269679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93530" y="3919232"/>
            <a:ext cx="269679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72990" y="4874732"/>
            <a:ext cx="269679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576222" y="3454896"/>
            <a:ext cx="0" cy="2355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576222" y="5800725"/>
            <a:ext cx="269679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579202" y="3909707"/>
            <a:ext cx="269679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558662" y="4865207"/>
            <a:ext cx="269679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cxnSpLocks/>
          </p:cNvCxnSpPr>
          <p:nvPr/>
        </p:nvCxnSpPr>
        <p:spPr>
          <a:xfrm>
            <a:off x="6571419" y="3445371"/>
            <a:ext cx="12505" cy="2189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583924" y="3900182"/>
            <a:ext cx="269679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561429" y="4696651"/>
            <a:ext cx="269679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6590768" y="5635059"/>
            <a:ext cx="362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087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6020"/>
            <a:ext cx="12192000" cy="6873240"/>
          </a:xfrm>
          <a:prstGeom prst="rect">
            <a:avLst/>
          </a:prstGeom>
        </p:spPr>
      </p:pic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3720287" y="788110"/>
            <a:ext cx="4214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 altLang="ru-RU" sz="2400" b="1" dirty="0">
              <a:solidFill>
                <a:srgbClr val="002060"/>
              </a:solidFill>
            </a:endParaRPr>
          </a:p>
        </p:txBody>
      </p:sp>
      <p:pic>
        <p:nvPicPr>
          <p:cNvPr id="4104" name="Picture 8" descr="Школьные спортивные клубы | Центр детско-юношеского туризма и краеведе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1148548"/>
            <a:ext cx="1749784" cy="112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433050" y="3570926"/>
            <a:ext cx="22071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Федерального центра организационно-методического обеспечения физического воспитания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фцомофв.рф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821781C-3F4C-4F5D-B747-1158D160D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29809"/>
              </p:ext>
            </p:extLst>
          </p:nvPr>
        </p:nvGraphicFramePr>
        <p:xfrm>
          <a:off x="460375" y="2444270"/>
          <a:ext cx="7674225" cy="3662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1507">
                  <a:extLst>
                    <a:ext uri="{9D8B030D-6E8A-4147-A177-3AD203B41FA5}">
                      <a16:colId xmlns:a16="http://schemas.microsoft.com/office/drawing/2014/main" val="370196850"/>
                    </a:ext>
                  </a:extLst>
                </a:gridCol>
                <a:gridCol w="1143140">
                  <a:extLst>
                    <a:ext uri="{9D8B030D-6E8A-4147-A177-3AD203B41FA5}">
                      <a16:colId xmlns:a16="http://schemas.microsoft.com/office/drawing/2014/main" val="205722828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817476679"/>
                    </a:ext>
                  </a:extLst>
                </a:gridCol>
                <a:gridCol w="2067903">
                  <a:extLst>
                    <a:ext uri="{9D8B030D-6E8A-4147-A177-3AD203B41FA5}">
                      <a16:colId xmlns:a16="http://schemas.microsoft.com/office/drawing/2014/main" val="601653388"/>
                    </a:ext>
                  </a:extLst>
                </a:gridCol>
              </a:tblGrid>
              <a:tr h="1152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проекта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статотчет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ОО-1)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 общеобразовательных организаций,  зарегистрированных в реестре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общеобразовательных организаций,  зарегистрированных в реестре от общего количества ОО в %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3949817"/>
                  </a:ext>
                </a:extLst>
              </a:tr>
              <a:tr h="755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Школьные театры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608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98,7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658061"/>
                  </a:ext>
                </a:extLst>
              </a:tr>
              <a:tr h="8773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Школьные музеи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4737405"/>
                  </a:ext>
                </a:extLst>
              </a:tr>
              <a:tr h="8773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Школьные спортивные клубы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98,06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AutoShape 2" descr="Детские театральные студии :: Сибмама - о семье, беременности и детя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Детские театральные студии :: Сибмама - о семье, беременности и детя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6" y="1007365"/>
            <a:ext cx="1456384" cy="126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Школьные музеи | ut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743" y="916251"/>
            <a:ext cx="1867259" cy="135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649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5EBAB6-1585-4BD1-8F48-CBB95F586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6020"/>
            <a:ext cx="12192000" cy="68732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5636" y="1661771"/>
            <a:ext cx="5181600" cy="4893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sah-RU" altLang="ru-RU" sz="1200" b="1" dirty="0">
                <a:solidFill>
                  <a:srgbClr val="003300"/>
                </a:solidFill>
                <a:cs typeface="Calibri" panose="020F0502020204030204" pitchFamily="34" charset="0"/>
              </a:rPr>
              <a:t>Координатор</a:t>
            </a:r>
            <a:r>
              <a:rPr lang="ru-RU" altLang="ru-RU" sz="1200" b="1" dirty="0">
                <a:solidFill>
                  <a:srgbClr val="003300"/>
                </a:solidFill>
                <a:cs typeface="Calibri" panose="020F0502020204030204" pitchFamily="34" charset="0"/>
              </a:rPr>
              <a:t> деятельности агрошкол </a:t>
            </a:r>
          </a:p>
          <a:p>
            <a:pPr algn="just"/>
            <a:r>
              <a:rPr lang="sah-RU" altLang="ru-RU" sz="1200" dirty="0">
                <a:solidFill>
                  <a:srgbClr val="002060"/>
                </a:solidFill>
              </a:rPr>
              <a:t>Работа с агропрофилированными школами для сохранения</a:t>
            </a:r>
            <a:r>
              <a:rPr lang="ru-RU" altLang="ru-RU" sz="1200" dirty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altLang="ru-RU" sz="1200" dirty="0">
                <a:solidFill>
                  <a:srgbClr val="002060"/>
                </a:solidFill>
              </a:rPr>
              <a:t>традиционного хозяйствования, </a:t>
            </a:r>
            <a:r>
              <a:rPr lang="sah-RU" altLang="ru-RU" sz="1200" dirty="0">
                <a:solidFill>
                  <a:srgbClr val="002060"/>
                </a:solidFill>
              </a:rPr>
              <a:t>обеспечения разностороннего </a:t>
            </a:r>
          </a:p>
          <a:p>
            <a:pPr algn="just"/>
            <a:r>
              <a:rPr lang="sah-RU" altLang="ru-RU" sz="1200" dirty="0">
                <a:solidFill>
                  <a:srgbClr val="002060"/>
                </a:solidFill>
              </a:rPr>
              <a:t>развития обучающихся и их подготовка к самостоятельной жизни</a:t>
            </a:r>
            <a:r>
              <a:rPr lang="ru-RU" altLang="ru-RU" sz="1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sah-RU" altLang="ru-RU" sz="1200" b="1" dirty="0">
                <a:solidFill>
                  <a:srgbClr val="003300"/>
                </a:solidFill>
              </a:rPr>
              <a:t>К</a:t>
            </a:r>
            <a:r>
              <a:rPr lang="ru-RU" altLang="ru-RU" sz="1200" b="1" dirty="0" err="1">
                <a:solidFill>
                  <a:srgbClr val="003300"/>
                </a:solidFill>
              </a:rPr>
              <a:t>оординатор</a:t>
            </a:r>
            <a:r>
              <a:rPr lang="ru-RU" altLang="ru-RU" sz="1200" b="1" dirty="0">
                <a:solidFill>
                  <a:srgbClr val="003300"/>
                </a:solidFill>
              </a:rPr>
              <a:t> по развитию экологического образования</a:t>
            </a:r>
          </a:p>
          <a:p>
            <a:pPr algn="just"/>
            <a:r>
              <a:rPr lang="ru-RU" altLang="ru-RU" sz="1200" dirty="0">
                <a:solidFill>
                  <a:srgbClr val="002060"/>
                </a:solidFill>
              </a:rPr>
              <a:t>Работа по формированию экологической грамотности, воспитание </a:t>
            </a:r>
          </a:p>
          <a:p>
            <a:pPr algn="just"/>
            <a:r>
              <a:rPr lang="ru-RU" altLang="ru-RU" sz="1200" dirty="0">
                <a:solidFill>
                  <a:srgbClr val="002060"/>
                </a:solidFill>
              </a:rPr>
              <a:t>будущих научных кадров, обладающих академическими знаниями и </a:t>
            </a:r>
          </a:p>
          <a:p>
            <a:pPr algn="just"/>
            <a:r>
              <a:rPr lang="ru-RU" altLang="ru-RU" sz="1200" dirty="0">
                <a:solidFill>
                  <a:srgbClr val="002060"/>
                </a:solidFill>
              </a:rPr>
              <a:t>профессиональными компетенциями для развития биологии, экологии, </a:t>
            </a:r>
          </a:p>
          <a:p>
            <a:pPr algn="just"/>
            <a:r>
              <a:rPr lang="ru-RU" altLang="ru-RU" sz="1200" dirty="0">
                <a:solidFill>
                  <a:srgbClr val="002060"/>
                </a:solidFill>
              </a:rPr>
              <a:t>сельского хозяйства, лесного дела, природопользования и охраны окружающей среды</a:t>
            </a:r>
          </a:p>
          <a:p>
            <a:pPr algn="just"/>
            <a:r>
              <a:rPr lang="ru-RU" altLang="ru-RU" sz="1200" b="1" dirty="0">
                <a:solidFill>
                  <a:srgbClr val="003300"/>
                </a:solidFill>
              </a:rPr>
              <a:t>Школьные </a:t>
            </a:r>
            <a:r>
              <a:rPr lang="ru-RU" altLang="ru-RU" sz="1200" b="1" dirty="0" err="1">
                <a:solidFill>
                  <a:srgbClr val="003300"/>
                </a:solidFill>
              </a:rPr>
              <a:t>бизнес-инкубаторы</a:t>
            </a:r>
            <a:r>
              <a:rPr lang="ru-RU" altLang="ru-RU" sz="1200" b="1" dirty="0">
                <a:solidFill>
                  <a:srgbClr val="003300"/>
                </a:solidFill>
              </a:rPr>
              <a:t> РС(Я) </a:t>
            </a:r>
          </a:p>
          <a:p>
            <a:pPr algn="just"/>
            <a:r>
              <a:rPr lang="ru-RU" altLang="ru-RU" sz="1200" dirty="0">
                <a:solidFill>
                  <a:srgbClr val="002060"/>
                </a:solidFill>
              </a:rPr>
              <a:t>Реализация образовательных программ по повышению финансовой грамотности и  бизнес образования школьников, получение статус а «</a:t>
            </a:r>
            <a:r>
              <a:rPr lang="ru-RU" altLang="ru-RU" sz="1200" dirty="0" err="1">
                <a:solidFill>
                  <a:srgbClr val="002060"/>
                </a:solidFill>
              </a:rPr>
              <a:t>самозанятых</a:t>
            </a:r>
            <a:r>
              <a:rPr lang="ru-RU" altLang="ru-RU" sz="1200" dirty="0">
                <a:solidFill>
                  <a:srgbClr val="002060"/>
                </a:solidFill>
              </a:rPr>
              <a:t>» - школьников. Приказ </a:t>
            </a:r>
            <a:r>
              <a:rPr lang="ru-RU" altLang="ru-RU" sz="1200" dirty="0" err="1">
                <a:solidFill>
                  <a:srgbClr val="002060"/>
                </a:solidFill>
              </a:rPr>
              <a:t>МОиН</a:t>
            </a:r>
            <a:r>
              <a:rPr lang="ru-RU" altLang="ru-RU" sz="1200" dirty="0">
                <a:solidFill>
                  <a:srgbClr val="002060"/>
                </a:solidFill>
              </a:rPr>
              <a:t> № 01-03/195 от 12.02.2021 «О региональном координаторе деятельности школьных </a:t>
            </a:r>
            <a:r>
              <a:rPr lang="ru-RU" altLang="ru-RU" sz="1200" dirty="0" err="1">
                <a:solidFill>
                  <a:srgbClr val="002060"/>
                </a:solidFill>
              </a:rPr>
              <a:t>бизнес-инкубаторов</a:t>
            </a:r>
            <a:r>
              <a:rPr lang="ru-RU" altLang="ru-RU" sz="1200" dirty="0">
                <a:solidFill>
                  <a:srgbClr val="002060"/>
                </a:solidFill>
              </a:rPr>
              <a:t> в Республике Саха (Якутия)».</a:t>
            </a:r>
          </a:p>
          <a:p>
            <a:pPr algn="just"/>
            <a:r>
              <a:rPr lang="ru-RU" altLang="en-US" sz="1200" b="1" dirty="0">
                <a:solidFill>
                  <a:srgbClr val="003300"/>
                </a:solidFill>
                <a:sym typeface="+mn-ea"/>
              </a:rPr>
              <a:t>Координатор по сельскохозяйственному </a:t>
            </a:r>
            <a:r>
              <a:rPr lang="ru-RU" altLang="en-US" sz="1200" b="1" dirty="0" err="1">
                <a:solidFill>
                  <a:srgbClr val="003300"/>
                </a:solidFill>
                <a:sym typeface="+mn-ea"/>
              </a:rPr>
              <a:t>опытничеству</a:t>
            </a:r>
            <a:r>
              <a:rPr lang="ru-RU" altLang="en-US" sz="1200" b="1" dirty="0">
                <a:solidFill>
                  <a:srgbClr val="003300"/>
                </a:solidFill>
                <a:sym typeface="+mn-ea"/>
              </a:rPr>
              <a:t> и </a:t>
            </a:r>
            <a:r>
              <a:rPr lang="ru-RU" altLang="en-US" sz="1200" b="1" dirty="0" err="1">
                <a:solidFill>
                  <a:srgbClr val="003300"/>
                </a:solidFill>
                <a:sym typeface="+mn-ea"/>
              </a:rPr>
              <a:t>ландшафному</a:t>
            </a:r>
            <a:r>
              <a:rPr lang="ru-RU" altLang="en-US" sz="1200" b="1" dirty="0">
                <a:solidFill>
                  <a:srgbClr val="003300"/>
                </a:solidFill>
                <a:sym typeface="+mn-ea"/>
              </a:rPr>
              <a:t> дизайну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Организация качественного функционирования УМП как стажерской, экскурсионной, консультационной площадки для учащихся школ, студентов средних учебных заведений, высших учебных заведений, педагогов школ, экологических центров, юннатских станций и населения.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Работа с педагогами экологических центров, станций юных натуралистов, образовательных организаций среднего общего образования республики по опытнической, исследовательской деятельности школьников в области земледелия и по озеленению пришкольных и общественных территорий.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993" y="641492"/>
            <a:ext cx="8714510" cy="102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en-US" b="1" u="sng" dirty="0">
                <a:solidFill>
                  <a:srgbClr val="002060"/>
                </a:solidFill>
                <a:cs typeface="+mn-lt"/>
                <a:sym typeface="+mn-ea"/>
              </a:rPr>
              <a:t>ОТДЕЛ ЭКОЛОГИЧЕСКОГО и АГРОТЕХНОЛОГИЧЕСКОГО ОБРАЗОВАНИЯ</a:t>
            </a:r>
            <a:endParaRPr lang="ru-RU" altLang="en-US" b="1" u="sng" dirty="0">
              <a:solidFill>
                <a:srgbClr val="002060"/>
              </a:solidFill>
              <a:cs typeface="+mn-lt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en-US" b="1" dirty="0">
                <a:solidFill>
                  <a:srgbClr val="002060"/>
                </a:solidFill>
                <a:cs typeface="+mn-lt"/>
                <a:sym typeface="+mn-ea"/>
              </a:rPr>
              <a:t>является преемником Республиканской станции юных натуралистов , которая была создана в 1954 году. </a:t>
            </a:r>
            <a:endParaRPr lang="zh-CN" altLang="en-US" b="1" dirty="0">
              <a:solidFill>
                <a:srgbClr val="002060"/>
              </a:solidFill>
              <a:cs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2477631"/>
            <a:ext cx="4685211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  <a:sym typeface="+mn-ea"/>
              </a:rPr>
              <a:t>Инфраструктура </a:t>
            </a:r>
            <a:r>
              <a:rPr lang="ru-RU" altLang="en-US" sz="1600" b="1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  <a:sym typeface="+mn-ea"/>
              </a:rPr>
              <a:t>центра э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  <a:sym typeface="+mn-ea"/>
              </a:rPr>
              <a:t>ко</a:t>
            </a:r>
            <a:r>
              <a:rPr lang="ru-RU" altLang="en-US" sz="1600" b="1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  <a:sym typeface="+mn-ea"/>
              </a:rPr>
              <a:t>логического и агротехнологического образования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  <a:sym typeface="+mn-ea"/>
              </a:rPr>
              <a:t>: </a:t>
            </a:r>
          </a:p>
          <a:p>
            <a:pPr marL="3600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3 станции юных натуралистов и 1 эколого-биологический центр;</a:t>
            </a:r>
          </a:p>
          <a:p>
            <a:pPr marL="3600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101 ШБИ – 4655 резидентов;</a:t>
            </a:r>
          </a:p>
          <a:p>
            <a:pPr marL="3600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98  агрошкол; </a:t>
            </a:r>
          </a:p>
          <a:p>
            <a:pPr marL="3600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45 экологических троп;</a:t>
            </a:r>
          </a:p>
          <a:p>
            <a:pPr marL="3600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43 экологических лагеря;</a:t>
            </a:r>
          </a:p>
          <a:p>
            <a:pPr marL="3600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50 экологических экспедиций;</a:t>
            </a:r>
          </a:p>
          <a:p>
            <a:pPr marL="3600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70 экологических клубов и центров.</a:t>
            </a:r>
          </a:p>
        </p:txBody>
      </p:sp>
      <p:pic>
        <p:nvPicPr>
          <p:cNvPr id="5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52" y="4706779"/>
            <a:ext cx="2507673" cy="215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047756-076C-4E69-B6AE-EF8B92BA1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6020"/>
            <a:ext cx="12192000" cy="68732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8584" y="805934"/>
            <a:ext cx="1679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en-US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Участие в реализации  проектов: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0365" y="709090"/>
            <a:ext cx="719050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altLang="en-US" sz="1200" dirty="0">
                <a:solidFill>
                  <a:srgbClr val="002060"/>
                </a:solidFill>
                <a:sym typeface="+mn-ea"/>
              </a:rPr>
              <a:t>Природоохранные социально-образовательные проекты Совета Федерации «</a:t>
            </a:r>
            <a:r>
              <a:rPr lang="ru-RU" altLang="en-US" sz="1200" dirty="0" err="1">
                <a:solidFill>
                  <a:srgbClr val="002060"/>
                </a:solidFill>
                <a:sym typeface="+mn-ea"/>
              </a:rPr>
              <a:t>Эколята-дошколята</a:t>
            </a:r>
            <a:r>
              <a:rPr lang="ru-RU" altLang="en-US" sz="1200" dirty="0">
                <a:solidFill>
                  <a:srgbClr val="002060"/>
                </a:solidFill>
                <a:sym typeface="+mn-ea"/>
              </a:rPr>
              <a:t>», «</a:t>
            </a:r>
            <a:r>
              <a:rPr lang="ru-RU" altLang="en-US" sz="1200" dirty="0" err="1">
                <a:solidFill>
                  <a:srgbClr val="002060"/>
                </a:solidFill>
                <a:sym typeface="+mn-ea"/>
              </a:rPr>
              <a:t>Эколята</a:t>
            </a:r>
            <a:r>
              <a:rPr lang="ru-RU" altLang="en-US" sz="1200" dirty="0">
                <a:solidFill>
                  <a:srgbClr val="002060"/>
                </a:solidFill>
                <a:sym typeface="+mn-ea"/>
              </a:rPr>
              <a:t>», «Молодые защитники природы». В проекте  участвуют 9470 обучающихся.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  <a:sym typeface="+mn-ea"/>
              </a:rPr>
              <a:t>Всероссийский </a:t>
            </a:r>
            <a:r>
              <a:rPr lang="ru-RU" sz="1200" dirty="0" err="1">
                <a:solidFill>
                  <a:srgbClr val="002060"/>
                </a:solidFill>
                <a:sym typeface="+mn-ea"/>
              </a:rPr>
              <a:t>образовательно</a:t>
            </a:r>
            <a:r>
              <a:rPr lang="ru-RU" sz="1200" dirty="0">
                <a:solidFill>
                  <a:srgbClr val="002060"/>
                </a:solidFill>
                <a:sym typeface="+mn-ea"/>
              </a:rPr>
              <a:t> – просветительский проект «Дели на три». Проведено 2262 урока с участием 33672 обучающихся, установлено 100 урн для раздельного накопления ТКО</a:t>
            </a:r>
            <a:endParaRPr lang="ru-RU" altLang="en-US" sz="1200" dirty="0">
              <a:solidFill>
                <a:srgbClr val="002060"/>
              </a:solidFill>
            </a:endParaRPr>
          </a:p>
          <a:p>
            <a:pPr algn="just"/>
            <a:r>
              <a:rPr lang="ru-RU" altLang="en-US" sz="1200" dirty="0" err="1">
                <a:solidFill>
                  <a:srgbClr val="002060"/>
                </a:solidFill>
                <a:sym typeface="+mn-ea"/>
              </a:rPr>
              <a:t>Эколого</a:t>
            </a:r>
            <a:r>
              <a:rPr lang="ru-RU" altLang="en-US" sz="1200" dirty="0">
                <a:solidFill>
                  <a:srgbClr val="002060"/>
                </a:solidFill>
                <a:sym typeface="+mn-ea"/>
              </a:rPr>
              <a:t> - образовательный проект «Экологическая тропа «Заповедная </a:t>
            </a:r>
            <a:r>
              <a:rPr lang="ru-RU" altLang="en-US" sz="1200" dirty="0" err="1">
                <a:solidFill>
                  <a:srgbClr val="002060"/>
                </a:solidFill>
                <a:sym typeface="+mn-ea"/>
              </a:rPr>
              <a:t>Кэнкэмэ</a:t>
            </a:r>
            <a:r>
              <a:rPr lang="ru-RU" altLang="en-US" sz="1200" dirty="0">
                <a:solidFill>
                  <a:srgbClr val="002060"/>
                </a:solidFill>
                <a:sym typeface="+mn-ea"/>
              </a:rPr>
              <a:t>». Организуются экскурсии, экспедиции.</a:t>
            </a:r>
            <a:endParaRPr lang="ru-RU" altLang="en-US" sz="1200" dirty="0">
              <a:solidFill>
                <a:srgbClr val="002060"/>
              </a:solidFill>
            </a:endParaRPr>
          </a:p>
          <a:p>
            <a:pPr algn="just"/>
            <a:r>
              <a:rPr lang="ru-RU" altLang="en-US" sz="1200" dirty="0">
                <a:solidFill>
                  <a:srgbClr val="002060"/>
                </a:solidFill>
                <a:sym typeface="+mn-ea"/>
              </a:rPr>
              <a:t>Ведутся работы по исполнению плана мероприятий проектов «Чистая Арктика в Республике Саха (Якутия)», Указа Главы РС(Я) от 27 сентября 2018г. №2 «Об экологическом благополучии РС(Я) на 2019-2024 годы»</a:t>
            </a:r>
            <a:endParaRPr lang="ru-RU" altLang="en-US" sz="12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219145"/>
            <a:ext cx="1995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84220" y="2440817"/>
            <a:ext cx="6096000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1200150" fontAlgn="auto">
              <a:spcAft>
                <a:spcPts val="0"/>
              </a:spcAft>
              <a:defRPr/>
            </a:pPr>
            <a:r>
              <a:rPr lang="ru-RU" altLang="zh-CN" sz="1200" dirty="0">
                <a:solidFill>
                  <a:srgbClr val="002060"/>
                </a:solidFill>
              </a:rPr>
              <a:t>35 мероприятий</a:t>
            </a:r>
          </a:p>
          <a:p>
            <a:pPr defTabSz="1200150" fontAlgn="auto">
              <a:spcAft>
                <a:spcPts val="0"/>
              </a:spcAft>
              <a:defRPr/>
            </a:pPr>
            <a:r>
              <a:rPr lang="ru-RU" altLang="zh-CN" sz="1200" dirty="0">
                <a:solidFill>
                  <a:srgbClr val="002060"/>
                </a:solidFill>
              </a:rPr>
              <a:t>Приняли участие 4837 обучающихся и учителей</a:t>
            </a:r>
            <a:endParaRPr lang="zh-CN" altLang="en-US" sz="12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818" y="2981144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84219" y="2953709"/>
            <a:ext cx="7910945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rgbClr val="002060"/>
                </a:solidFill>
                <a:cs typeface="Times New Roman" pitchFamily="18" charset="0"/>
                <a:sym typeface="+mn-ea"/>
              </a:rPr>
              <a:t>1 призер Всероссийского конкурса юных исследователей окружающей среды  (Открытие – 2030). Номинация «Геохимия»</a:t>
            </a:r>
            <a:endParaRPr lang="zh-CN" altLang="en-US" sz="1200" dirty="0">
              <a:solidFill>
                <a:srgbClr val="002060"/>
              </a:solidFill>
              <a:cs typeface="Times New Roman" pitchFamily="18" charset="0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5  победителей и призеров  Всероссийского  конкурса рисунков  «</a:t>
            </a:r>
            <a:r>
              <a:rPr lang="ru-RU" sz="1200" dirty="0" err="1">
                <a:solidFill>
                  <a:srgbClr val="002060"/>
                </a:solidFill>
                <a:cs typeface="Times New Roman" pitchFamily="18" charset="0"/>
              </a:rPr>
              <a:t>Эколята</a:t>
            </a: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 за раздельный сбор  отходов и повторное использование  материалов»</a:t>
            </a:r>
            <a:endParaRPr lang="zh-CN" altLang="en-US" sz="1200" dirty="0">
              <a:solidFill>
                <a:srgbClr val="002060"/>
              </a:solidFill>
              <a:cs typeface="Times New Roman" pitchFamily="18" charset="0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8 призеров  Всероссийского </a:t>
            </a:r>
            <a:r>
              <a:rPr lang="ru-RU" sz="1200" dirty="0" err="1">
                <a:solidFill>
                  <a:srgbClr val="002060"/>
                </a:solidFill>
                <a:cs typeface="Times New Roman" pitchFamily="18" charset="0"/>
              </a:rPr>
              <a:t>кейс-чемпионата</a:t>
            </a: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 школьников по экономике и предпринимательству по направлениям «бизнес-направление» и «кейс-направление»</a:t>
            </a:r>
            <a:endParaRPr lang="ru-RU" altLang="en-US" sz="1200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4972" y="4283424"/>
            <a:ext cx="748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Задачи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6509" y="4159011"/>
            <a:ext cx="8908473" cy="24929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altLang="en-US" sz="1200" dirty="0">
                <a:solidFill>
                  <a:srgbClr val="002060"/>
                </a:solidFill>
                <a:sym typeface="+mn-ea"/>
              </a:rPr>
              <a:t>Выявление, поддержка и распространение воспитательных практик, успешного опыта хозяйственной деятельности образовательных учреждений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2060"/>
                </a:solidFill>
              </a:rPr>
              <a:t>Обратить особое внимание привитию основ функциональной грамотности специалистов – как основу успешности трудовой деятельности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2060"/>
                </a:solidFill>
              </a:rPr>
              <a:t>Работать над обновлением материально-технической базы учебно- методического полигона «Юннат» для развития учебно-методической работы, приобщения детей к экологической культуре, для получения практических навыков по агротехнологии.</a:t>
            </a:r>
            <a:endParaRPr lang="ru-RU" sz="1200" dirty="0">
              <a:solidFill>
                <a:srgbClr val="002060"/>
              </a:solidFill>
              <a:sym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2060"/>
                </a:solidFill>
              </a:rPr>
              <a:t>Исполнение Указа Главы РС (Я) «О развитии единой системы образования в РС (Я) до 2030 года» No177 от 30.12.2023 г. и исполнение пунктов 1.5, 3.2.2. о повышении финансовой грамотности школьников РС (Я), обучение по программам ШБИ «Предпринимательство» «Финансовая грамотность» 100 % школьников – резидентов ШБИ.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2060"/>
                </a:solidFill>
              </a:rPr>
              <a:t>Исполнение рекомендаций протокола заседания координационного совета по повышению финансовой грамотности населения Республики Саха (Якутия) под руководством Председателя правительства РС (Я) К.Е.Бычкова от 18.12.2023 года о выполнении региональной программы «Повышение уровня финансовой грамотности населения</a:t>
            </a:r>
            <a:br>
              <a:rPr lang="ru-RU" sz="1200" dirty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</a:rPr>
              <a:t>Республики Саха (Якутия)» по Распоряжению Правительства РС (Я) от 2 июля 2021 г. </a:t>
            </a:r>
            <a:r>
              <a:rPr lang="ru-RU" sz="1200" dirty="0" err="1">
                <a:solidFill>
                  <a:srgbClr val="002060"/>
                </a:solidFill>
              </a:rPr>
              <a:t>No</a:t>
            </a:r>
            <a:r>
              <a:rPr lang="ru-RU" sz="1200" dirty="0">
                <a:solidFill>
                  <a:srgbClr val="002060"/>
                </a:solidFill>
              </a:rPr>
              <a:t> 615-р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CC22F6-47C0-4B71-A107-F7E0B2A90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273" y="4138076"/>
            <a:ext cx="3712608" cy="2481386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6298E68B-30BC-4841-9709-0D36E8D52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066" y="954155"/>
            <a:ext cx="4196814" cy="2799522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37F37765-1FA5-46E8-92F0-F58FE4828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73" y="1242390"/>
            <a:ext cx="3766930" cy="2511287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D3886962-BB56-44EE-BBAF-1E2ADDCA2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47" y="4218167"/>
            <a:ext cx="3747053" cy="2498035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25EC852D-EB66-4261-8A14-BC8141B784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96" y="2903270"/>
            <a:ext cx="5495892" cy="3096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1627E4-4ECE-4B88-8534-DD59E9B22F65}"/>
              </a:ext>
            </a:extLst>
          </p:cNvPr>
          <p:cNvSpPr txBox="1"/>
          <p:nvPr/>
        </p:nvSpPr>
        <p:spPr>
          <a:xfrm>
            <a:off x="2756264" y="685242"/>
            <a:ext cx="6156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 методический полигон «Юннат»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57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4681" y="666044"/>
            <a:ext cx="150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Отдел спорта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1487" y="956354"/>
            <a:ext cx="4736726" cy="58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a typeface="Calibri"/>
              </a:rPr>
              <a:t>Региональный координатор по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a typeface="Calibri"/>
              </a:rPr>
              <a:t>развитию детско-юношеского спорта в РС (Я)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9377" y="1771202"/>
            <a:ext cx="1059655" cy="105520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Группа 10"/>
          <p:cNvGrpSpPr/>
          <p:nvPr/>
        </p:nvGrpSpPr>
        <p:grpSpPr>
          <a:xfrm>
            <a:off x="1126964" y="2036345"/>
            <a:ext cx="1316383" cy="970346"/>
            <a:chOff x="1342973" y="144014"/>
            <a:chExt cx="1316383" cy="970346"/>
          </a:xfrm>
          <a:solidFill>
            <a:srgbClr val="92D050"/>
          </a:solidFill>
        </p:grpSpPr>
        <p:sp>
          <p:nvSpPr>
            <p:cNvPr id="12" name="Прямоугольник 11"/>
            <p:cNvSpPr/>
            <p:nvPr/>
          </p:nvSpPr>
          <p:spPr>
            <a:xfrm>
              <a:off x="1342973" y="144014"/>
              <a:ext cx="1316383" cy="970346"/>
            </a:xfrm>
            <a:prstGeom prst="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1553594" y="144014"/>
              <a:ext cx="1105762" cy="9703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8232" rIns="78232" bIns="7823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>
                  <a:solidFill>
                    <a:schemeClr val="tx2"/>
                  </a:solidFill>
                </a:rPr>
                <a:t>Всероссийские спортивные игры ШСК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5707" y="2857677"/>
            <a:ext cx="1131228" cy="863084"/>
          </a:xfrm>
          <a:prstGeom prst="rect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78232" rIns="78232" bIns="7823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>
                <a:solidFill>
                  <a:schemeClr val="tx2"/>
                </a:solidFill>
              </a:rPr>
              <a:t>Всероссийские</a:t>
            </a:r>
            <a:r>
              <a:rPr lang="ru-RU" sz="1100" kern="1200" baseline="0" dirty="0">
                <a:solidFill>
                  <a:schemeClr val="tx2"/>
                </a:solidFill>
              </a:rPr>
              <a:t> соревнования школьников «Президентские спортивные игры»</a:t>
            </a:r>
            <a:endParaRPr lang="ru-RU" sz="900" kern="12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7615" y="3552033"/>
            <a:ext cx="1180169" cy="992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78232" rIns="78232" bIns="7823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>
                <a:solidFill>
                  <a:schemeClr val="tx2"/>
                </a:solidFill>
              </a:rPr>
              <a:t>Всероссийские соревнования школьников «Президентские состязания»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800" y="4416595"/>
            <a:ext cx="1303360" cy="1163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78232" rIns="78232" bIns="7823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>
                <a:solidFill>
                  <a:srgbClr val="0070C0"/>
                </a:solidFill>
              </a:rPr>
              <a:t>Всероссийские соревнования по шахматам «Белая ладья» в рамках общероссийского проекта «Шахматы в школу</a:t>
            </a:r>
            <a:r>
              <a:rPr lang="ru-RU" sz="900" kern="1200" dirty="0">
                <a:solidFill>
                  <a:srgbClr val="0070C0"/>
                </a:solidFill>
              </a:rPr>
              <a:t>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0" y="2134344"/>
            <a:ext cx="865187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629572" y="548438"/>
            <a:ext cx="430998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b="1" kern="0" dirty="0">
                <a:solidFill>
                  <a:srgbClr val="44546A"/>
                </a:solidFill>
                <a:ea typeface="Calibri" panose="020F0502020204030204" pitchFamily="34" charset="0"/>
              </a:rPr>
              <a:t>605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</a:rPr>
              <a:t>Школьных</a:t>
            </a:r>
            <a:r>
              <a:rPr kumimoji="0" lang="ru-RU" sz="1600" b="0" i="0" u="none" strike="noStrike" kern="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</a:rPr>
              <a:t> спортивных клубов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</a:rPr>
              <a:t>50 </a:t>
            </a:r>
            <a:r>
              <a:rPr lang="ru-RU" sz="1600" kern="0" noProof="0" dirty="0">
                <a:solidFill>
                  <a:srgbClr val="44546A"/>
                </a:solidFill>
                <a:ea typeface="Calibri" panose="020F0502020204030204" pitchFamily="34" charset="0"/>
              </a:rPr>
              <a:t>Детско-юношеских спортивных школ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</a:rPr>
              <a:t>21995</a:t>
            </a:r>
            <a:r>
              <a:rPr kumimoji="0" lang="ru-RU" sz="1600" b="0" i="0" u="none" strike="noStrike" kern="0" cap="none" spc="0" normalizeH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</a:rPr>
              <a:t>юных спортсменов занимаются </a:t>
            </a:r>
            <a:r>
              <a:rPr lang="ru-RU" sz="1600" kern="0" dirty="0">
                <a:solidFill>
                  <a:srgbClr val="44546A"/>
                </a:solidFill>
                <a:ea typeface="Calibri" panose="020F0502020204030204" pitchFamily="34" charset="0"/>
              </a:rPr>
              <a:t>без двойного учета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в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22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 региональных мероприятиях приняли участие: </a:t>
            </a:r>
            <a:r>
              <a:rPr lang="ru-RU" sz="1600" b="1" kern="0" dirty="0">
                <a:solidFill>
                  <a:srgbClr val="44546A"/>
                </a:solidFill>
              </a:rPr>
              <a:t>4992 </a:t>
            </a:r>
            <a:r>
              <a:rPr lang="ru-RU" sz="1600" kern="0" dirty="0">
                <a:solidFill>
                  <a:srgbClr val="44546A"/>
                </a:solidFill>
              </a:rPr>
              <a:t>учащихся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b="1" kern="0" dirty="0">
                <a:solidFill>
                  <a:srgbClr val="44546A"/>
                </a:solidFill>
              </a:rPr>
              <a:t>102 </a:t>
            </a:r>
            <a:r>
              <a:rPr lang="ru-RU" sz="1600" kern="0" dirty="0">
                <a:solidFill>
                  <a:srgbClr val="44546A"/>
                </a:solidFill>
              </a:rPr>
              <a:t>учащихся</a:t>
            </a:r>
            <a:r>
              <a:rPr lang="ru-RU" sz="1600" b="1" kern="0" dirty="0">
                <a:solidFill>
                  <a:srgbClr val="44546A"/>
                </a:solidFill>
              </a:rPr>
              <a:t> </a:t>
            </a:r>
            <a:r>
              <a:rPr lang="ru-RU" sz="1600" kern="0" dirty="0">
                <a:solidFill>
                  <a:srgbClr val="44546A"/>
                </a:solidFill>
              </a:rPr>
              <a:t>на межрегиональном уровне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68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 учащихся на Всероссийском уровне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17" y="2846456"/>
            <a:ext cx="769761" cy="780354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75" y="2632596"/>
            <a:ext cx="38465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" name="Схема 20"/>
          <p:cNvGraphicFramePr/>
          <p:nvPr/>
        </p:nvGraphicFramePr>
        <p:xfrm>
          <a:off x="7488308" y="2542332"/>
          <a:ext cx="4211299" cy="2347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855279" y="3797821"/>
          <a:ext cx="3840132" cy="731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80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545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Золото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Серебро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Бронза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5411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5747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3779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43556" y="484165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В общеобразовательных организациях республики реализуются общероссийские проекты такие как: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«Шахматы в школу»;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«Волейбол в школу»;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«Мини-футбол в школу»;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«Баскетбол в школу»;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«Борьба в школу»;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«Самбо в школу», «Футбол в школу».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7438" y="5347927"/>
            <a:ext cx="1303360" cy="1163725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78232" rIns="78232" bIns="7823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>
                <a:solidFill>
                  <a:srgbClr val="0070C0"/>
                </a:solidFill>
              </a:rPr>
              <a:t>Всероссийский финал фестиваля Всероссийского физкультурно-спортивного комплекса «Готов к труду и обороне» среди </a:t>
            </a:r>
            <a:r>
              <a:rPr lang="en-US" sz="900" dirty="0">
                <a:solidFill>
                  <a:srgbClr val="0070C0"/>
                </a:solidFill>
              </a:rPr>
              <a:t>IV-V </a:t>
            </a:r>
            <a:r>
              <a:rPr lang="ru-RU" sz="900" dirty="0">
                <a:solidFill>
                  <a:srgbClr val="0070C0"/>
                </a:solidFill>
              </a:rPr>
              <a:t>ступени (ГТО)</a:t>
            </a:r>
            <a:endParaRPr lang="ru-RU" sz="900" kern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94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206" y="696627"/>
            <a:ext cx="85987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Спартакиада учащихся Республики Саха (Якутия) </a:t>
            </a:r>
          </a:p>
          <a:p>
            <a:pPr algn="ctr"/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«Спортивные якутяне»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177" y="1587184"/>
            <a:ext cx="48443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>
                <a:solidFill>
                  <a:srgbClr val="1F497D">
                    <a:lumMod val="75000"/>
                  </a:srgbClr>
                </a:solidFill>
              </a:rPr>
              <a:t>По поручению Главы Республики Саха (Якутия), с 2023 года </a:t>
            </a:r>
          </a:p>
          <a:p>
            <a:pPr lvl="0"/>
            <a:r>
              <a:rPr lang="ru-RU" sz="1400" b="1" dirty="0">
                <a:solidFill>
                  <a:srgbClr val="1F497D">
                    <a:lumMod val="75000"/>
                  </a:srgbClr>
                </a:solidFill>
              </a:rPr>
              <a:t>возобновлено проведение Спартакиады учащихся </a:t>
            </a:r>
          </a:p>
          <a:p>
            <a:pPr lvl="0"/>
            <a:r>
              <a:rPr lang="ru-RU" sz="1400" b="1" dirty="0">
                <a:solidFill>
                  <a:srgbClr val="1F497D">
                    <a:lumMod val="75000"/>
                  </a:srgbClr>
                </a:solidFill>
              </a:rPr>
              <a:t>Республики Саха (Якутия) «Спортивные якутяне»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34619" y="1587184"/>
            <a:ext cx="4164644" cy="90766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 </a:t>
            </a:r>
            <a:r>
              <a:rPr lang="ru-RU" b="1" dirty="0">
                <a:solidFill>
                  <a:srgbClr val="C00000"/>
                </a:solidFill>
              </a:rPr>
              <a:t>этап (школьный)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468 общеобразовательных организаций, 63302 участника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72617" y="3519545"/>
            <a:ext cx="4088648" cy="80888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этап (финальный)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 муниципальных образований, 1284 участника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177" y="230561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Цели проведения Спартакиады: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оздоровление учащихся;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развитие массового детско-юношеского спорта;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дальнейшее улучшение качества физического воспитания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в общеобразовательных организациях;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повышение роста мастерства в ДЮСШ;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Спартакиада проводилась по 27 видам в три этапа: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Школьный;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Муниципальный;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Республиканский;</a:t>
            </a:r>
          </a:p>
        </p:txBody>
      </p:sp>
      <p:pic>
        <p:nvPicPr>
          <p:cNvPr id="14" name="Picture 2" descr="C:\Users\Айыына\Downloads\WhatsApp Image 2023-12-12 at 11.22.5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39" y="4095200"/>
            <a:ext cx="2116117" cy="21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21954" y="4395435"/>
            <a:ext cx="62088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 20 октября этого года по 31 января 2024 года проводится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I школьный этап в общеобразовательных организациях;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II этап (муниципальный) проводится в муниципальных образованиях и городских округах РС (Я) с 15 января по 20 мая 2024 года;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III этап (республиканский) проводится в рамках Первенств РС (Я) республиканских соревнований в зачет Спартакиады;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IV финальный этап Спартакиады учащихся «Спортивные якутяне» - будет проводиться с 5 по 9 июня 2024 года в с. Намцы, МО «Намский улус (район)».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44726" y="2664001"/>
            <a:ext cx="4154537" cy="76499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II </a:t>
            </a:r>
            <a:r>
              <a:rPr lang="ru-RU" b="1" dirty="0">
                <a:solidFill>
                  <a:srgbClr val="C00000"/>
                </a:solidFill>
              </a:rPr>
              <a:t>этап (муниципальный)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34 муниципальных образований, 20784 участника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613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ED4B1E-B621-417E-8AB2-31439A911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33542-2BF0-47FD-81C3-05A10FFA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ru-RU" sz="4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CE88B0-19D5-4FDC-8C2C-D659B6A1F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475" y="167313"/>
            <a:ext cx="10515600" cy="4351338"/>
          </a:xfrm>
        </p:spPr>
        <p:txBody>
          <a:bodyPr/>
          <a:lstStyle/>
          <a:p>
            <a:pPr algn="ctr"/>
            <a:r>
              <a:rPr lang="ru-RU" sz="1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Спартакиада учащихся Республики Саха (Якутия) «Спортивные якутяне</a:t>
            </a:r>
            <a:r>
              <a:rPr lang="ru-RU" sz="1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A0DC04B-BB1E-4692-91F9-31B193F4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6" y="705872"/>
            <a:ext cx="2833702" cy="188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B4A4F27-70B8-4DE1-A615-95384D92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09" y="535980"/>
            <a:ext cx="2007933" cy="245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79445C3-5B73-4095-8D71-6DC797EF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633" y="684198"/>
            <a:ext cx="3241362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Спортивно-оздоровительный фестиваль школьников «Президентские состязания">
            <a:extLst>
              <a:ext uri="{FF2B5EF4-FFF2-40B4-BE49-F238E27FC236}">
                <a16:creationId xmlns:a16="http://schemas.microsoft.com/office/drawing/2014/main" id="{C649A69B-9136-4E16-84E6-BAF46574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" y="2849562"/>
            <a:ext cx="17145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AC2881-EAA3-4E90-9BFE-473E01348B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97" y="2972108"/>
            <a:ext cx="3187046" cy="21240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358A2A-BEA6-4DA5-A698-97757894AF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99" y="3026055"/>
            <a:ext cx="3347864" cy="2232212"/>
          </a:xfrm>
          <a:prstGeom prst="rect">
            <a:avLst/>
          </a:prstGeom>
        </p:spPr>
      </p:pic>
      <p:pic>
        <p:nvPicPr>
          <p:cNvPr id="10" name="Picture 2" descr="C:\Users\Айыына\Downloads\WhatsApp Image 2023-12-13 at 10.22.32.jpeg">
            <a:extLst>
              <a:ext uri="{FF2B5EF4-FFF2-40B4-BE49-F238E27FC236}">
                <a16:creationId xmlns:a16="http://schemas.microsoft.com/office/drawing/2014/main" id="{84252E76-2D83-4D92-9488-BD963DB04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719" y="2900662"/>
            <a:ext cx="3315111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57E635-262F-4D11-B5B6-3F60517157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7100" y="5203891"/>
            <a:ext cx="2367184" cy="1600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8C05BF-919F-469D-B136-3D08E9E587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01" y="4733905"/>
            <a:ext cx="3184587" cy="21240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38C2E5-DB6B-4CED-84F9-E72257590D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15" y="4730565"/>
            <a:ext cx="3111504" cy="20735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FABC62-00E6-4485-BFE0-896CEBF6FA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079" y="4823786"/>
            <a:ext cx="2799804" cy="18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49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173E16-956A-49B4-AD0C-17F3CF466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61983" y="865348"/>
            <a:ext cx="8378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Общие показатели финансового обеспечения ГАНОУ РС(Я) «Республиканский ресурсный центр «Юные якутяне» за 2023 год 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19450" y="20812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383299" y="2081313"/>
            <a:ext cx="78261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        </a:t>
            </a:r>
            <a:r>
              <a:rPr lang="ru-RU" dirty="0">
                <a:solidFill>
                  <a:srgbClr val="002060"/>
                </a:solidFill>
              </a:rPr>
              <a:t>В 2023 году финансовое обеспечение Учреждения осуществлялось за счет субсидий из государственного бюджета Республики Саха (Якутия) на выполнение государственного задания в соответствии с Соглашением о порядке и условиях предоставления субсидии на финансовое обеспечение выполнения государственного задания на оказание государственных услуг (выполнение работ) между с Министерством образования и науки Республики Саха (Якутия) и ГАНОУ РС(Я) «РРЦ «Юные якутяне» от 20.01.2023 года №02/110.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      На начало 2023 года, остаток за период 2022 года, составляет 3 708 546,54 (три миллиона семьсот восемь тысяч пятьсот сорок шесть рублей) 54 коп. На выполнение государственного задания 2023 года поступило 100% объема финансового обеспечения в размере 242 406 729,21 (двести сорок два миллиона четыреста шесть тысяч семьсот двадцать девять рублей) 21 коп, в том числе фонд оплаты труда – 153 212 214,26 рублей (63% от всего объема финансирования) и на содержание Учреждения – 89 194 514,95 рублей (39%). </a:t>
            </a:r>
          </a:p>
        </p:txBody>
      </p:sp>
      <p:pic>
        <p:nvPicPr>
          <p:cNvPr id="6150" name="Picture 6" descr="Гугл документы – Бесплатные иконки: бренды и логотип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7" y="4085596"/>
            <a:ext cx="1444625" cy="14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Механизм – Бесплатные иконки: u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7" y="1694429"/>
            <a:ext cx="1944158" cy="19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519B2F-0A84-444C-90C9-B4EAB5E1E163}"/>
              </a:ext>
            </a:extLst>
          </p:cNvPr>
          <p:cNvSpPr txBox="1"/>
          <p:nvPr/>
        </p:nvSpPr>
        <p:spPr>
          <a:xfrm>
            <a:off x="2248445" y="606531"/>
            <a:ext cx="6209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Показатели по поступлениям и выплатам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ГАНОУ РС(Я) «РРЦ «Юные якутяне» за 2023 год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E07C62B5-166B-41D6-B84C-EAAC5CAA6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687407"/>
              </p:ext>
            </p:extLst>
          </p:nvPr>
        </p:nvGraphicFramePr>
        <p:xfrm>
          <a:off x="238539" y="1252862"/>
          <a:ext cx="11807688" cy="56051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2822">
                  <a:extLst>
                    <a:ext uri="{9D8B030D-6E8A-4147-A177-3AD203B41FA5}">
                      <a16:colId xmlns:a16="http://schemas.microsoft.com/office/drawing/2014/main" val="3398918246"/>
                    </a:ext>
                  </a:extLst>
                </a:gridCol>
                <a:gridCol w="1657045">
                  <a:extLst>
                    <a:ext uri="{9D8B030D-6E8A-4147-A177-3AD203B41FA5}">
                      <a16:colId xmlns:a16="http://schemas.microsoft.com/office/drawing/2014/main" val="1548136366"/>
                    </a:ext>
                  </a:extLst>
                </a:gridCol>
                <a:gridCol w="2234496">
                  <a:extLst>
                    <a:ext uri="{9D8B030D-6E8A-4147-A177-3AD203B41FA5}">
                      <a16:colId xmlns:a16="http://schemas.microsoft.com/office/drawing/2014/main" val="1911868167"/>
                    </a:ext>
                  </a:extLst>
                </a:gridCol>
                <a:gridCol w="2230732">
                  <a:extLst>
                    <a:ext uri="{9D8B030D-6E8A-4147-A177-3AD203B41FA5}">
                      <a16:colId xmlns:a16="http://schemas.microsoft.com/office/drawing/2014/main" val="473280079"/>
                    </a:ext>
                  </a:extLst>
                </a:gridCol>
                <a:gridCol w="1492593">
                  <a:extLst>
                    <a:ext uri="{9D8B030D-6E8A-4147-A177-3AD203B41FA5}">
                      <a16:colId xmlns:a16="http://schemas.microsoft.com/office/drawing/2014/main" val="1167784634"/>
                    </a:ext>
                  </a:extLst>
                </a:gridCol>
              </a:tblGrid>
              <a:tr h="171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КОСГУ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План выплат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Выплаты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Остаток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1770875923"/>
                  </a:ext>
                </a:extLst>
              </a:tr>
              <a:tr h="171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Командировка (суточные)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112 212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12 750,00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12 750,00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3293879076"/>
                  </a:ext>
                </a:extLst>
              </a:tr>
              <a:tr h="171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Проездные в отпуск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112 214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2 321 429,70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2 321 429,70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627649406"/>
                  </a:ext>
                </a:extLst>
              </a:tr>
              <a:tr h="17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Командировка (проездные, проживание)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112 226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72 530,00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72 530,00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211791485"/>
                  </a:ext>
                </a:extLst>
              </a:tr>
              <a:tr h="17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Возмещение (проездные, проживание)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113 226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449 882,40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449 882,40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2508356259"/>
                  </a:ext>
                </a:extLst>
              </a:tr>
              <a:tr h="171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Услуги связи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244 221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1 559 432,72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1 559 432,72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2171765358"/>
                  </a:ext>
                </a:extLst>
              </a:tr>
              <a:tr h="429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Транспортные расходы (билеты авиа, жд на участников конкурсов, соревнований на детей и на сопровождающих)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244 222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15 435 066,10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15 435 066,10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4265871616"/>
                  </a:ext>
                </a:extLst>
              </a:tr>
              <a:tr h="351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Коммунальные услуги (вывоз ЖБО, ТКО, холодное, горячее водоснабжение)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244 223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1 089 019,89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1 089 019,89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2384471393"/>
                  </a:ext>
                </a:extLst>
              </a:tr>
              <a:tr h="344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Арендная плата за пользование имуществом (РДДМ и СЭТО)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244 224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8 531 202,55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8 531 202,55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3809575263"/>
                  </a:ext>
                </a:extLst>
              </a:tr>
              <a:tr h="601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Услуги по содержанию имущества (заправка картриджей, поверка теплосчетчиков, термометров, т/о счетчиков, т/о котельных, т/о газового оборудования, т/о ОПО, услуги ГПХ)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244 225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9 677 580,46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9 677 580,46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531383002"/>
                  </a:ext>
                </a:extLst>
              </a:tr>
              <a:tr h="601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Прочие работы и услуги (ГПХ</a:t>
                      </a:r>
                      <a:r>
                        <a:rPr lang="ru-RU" sz="1000" u="sng">
                          <a:effectLst/>
                        </a:rPr>
                        <a:t>,</a:t>
                      </a:r>
                      <a:r>
                        <a:rPr lang="ru-RU" sz="1000">
                          <a:effectLst/>
                        </a:rPr>
                        <a:t> санэпидэкспертизы, обслуживание, ТО программных обеспечений, составление  сметных документаций, мероприятия по ГЗ)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244 226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10 048 309,02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10 047 630,02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679,00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4152628044"/>
                  </a:ext>
                </a:extLst>
              </a:tr>
              <a:tr h="17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Услуги страхования (здания и ОСАГО)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244 227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268 890,80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268 890,80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3044191349"/>
                  </a:ext>
                </a:extLst>
              </a:tr>
              <a:tr h="17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Продукты питания (РООЦ "Сир уустара")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244 342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4 751 397,11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4 751 397,11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2182198489"/>
                  </a:ext>
                </a:extLst>
              </a:tr>
              <a:tr h="171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ГСМ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244 343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700 000,00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700 000,00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541585782"/>
                  </a:ext>
                </a:extLst>
              </a:tr>
              <a:tr h="171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Мягкий инвентарь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244 345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481 536,00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481 536,00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3182479247"/>
                  </a:ext>
                </a:extLst>
              </a:tr>
              <a:tr h="344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Оплата материалов (хозтовары, запчасти, баннеры, канцтовары, итд)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244 346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4 469 242,38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4 469 242,38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1657993341"/>
                  </a:ext>
                </a:extLst>
              </a:tr>
              <a:tr h="351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Оплата за буклеты, подарочные сертификаты, медали, кубки, мероприятия ГЗ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244 349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9 722 881,88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9 722 881,88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800196776"/>
                  </a:ext>
                </a:extLst>
              </a:tr>
              <a:tr h="344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Коммунальные услуги (электроэнергия, природный газ, теплоэнергия)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247 223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18 551 326,19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18 551 326,19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3443521300"/>
                  </a:ext>
                </a:extLst>
              </a:tr>
              <a:tr h="17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Уплата налога на имущество и земельного налога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851 291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4 683 048,29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4 683 048,29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1382656581"/>
                  </a:ext>
                </a:extLst>
              </a:tr>
              <a:tr h="171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Уплата транспортного налога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852 291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77 536,00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77 536,00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0,00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1848210926"/>
                  </a:ext>
                </a:extLst>
              </a:tr>
              <a:tr h="171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Итого: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92 903 061,49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92 902 382,49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 679,00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8" marR="27948" marT="0" marB="0" anchor="ctr"/>
                </a:tc>
                <a:extLst>
                  <a:ext uri="{0D108BD9-81ED-4DB2-BD59-A6C34878D82A}">
                    <a16:rowId xmlns:a16="http://schemas.microsoft.com/office/drawing/2014/main" val="2988282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067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196" y="1647825"/>
            <a:ext cx="8856680" cy="4936416"/>
          </a:xfrm>
        </p:spPr>
        <p:txBody>
          <a:bodyPr>
            <a:normAutofit/>
          </a:bodyPr>
          <a:lstStyle/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XXI Всероссийский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Макаренковский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форум, посвященный наследию выдающегося педагога А.С. Макаренко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слет Российского движения детей и молодежи «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Муус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устар. Движение первых!»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этап Всероссийского конкурса профессионального мастерства педагогических работников сферы дополнительного образования «Сердце отдаю детям»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Спартакиада учащихся Республики Саха (Якутия) «Спортивные якутяне»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Фестиваль «Радуга детства», посвященный Году педагога и наставника в Российской Федерации</a:t>
            </a:r>
          </a:p>
          <a:p>
            <a:pPr lvl="0" algn="just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форум работников системы дополнительного образования «Педагог дополнительного образования: профессиональные вызовы — необходимые компетенции»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этап Всероссийского фестиваля ВФСК ГТО 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Фестиваль дополнительного образования, в рамках Педагогической декады в Республике Саха (Якутия) 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Республиканское совещание по вопросам трудового воспитания в образовательных организациях Якутии (с.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Соттинцы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67 республиканский туристический слет учащихся</a:t>
            </a:r>
            <a:endParaRPr lang="ru-RU" sz="1600" b="1" dirty="0">
              <a:ln w="0">
                <a:noFill/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n w="0">
                <a:noFill/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2000" dirty="0">
              <a:ln w="0">
                <a:noFill/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0195" y="758751"/>
            <a:ext cx="8599228" cy="7446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6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Значимые мероприятия 2023 года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7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5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CA6D60-7B07-4AFE-81F4-014C8742609B}"/>
              </a:ext>
            </a:extLst>
          </p:cNvPr>
          <p:cNvSpPr txBox="1"/>
          <p:nvPr/>
        </p:nvSpPr>
        <p:spPr>
          <a:xfrm>
            <a:off x="2249124" y="706029"/>
            <a:ext cx="62078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1800" b="1" i="1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«Дюпсюнский детский технопарк им. В.В. Никифорова-</a:t>
            </a:r>
            <a:r>
              <a:rPr lang="ru-RU" sz="1800" b="1" i="1" kern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Кюлюмнюр</a:t>
            </a:r>
            <a:r>
              <a:rPr lang="ru-RU" sz="1800" b="1" i="1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CB9646E-1212-4D49-B335-06E02636D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7" y="633077"/>
            <a:ext cx="1287711" cy="128771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22649E5-D58B-4933-B2A9-5D76B7D651C4}"/>
              </a:ext>
            </a:extLst>
          </p:cNvPr>
          <p:cNvSpPr txBox="1"/>
          <p:nvPr/>
        </p:nvSpPr>
        <p:spPr>
          <a:xfrm>
            <a:off x="6134705" y="1754633"/>
            <a:ext cx="4443290" cy="294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345837-A48F-46A9-B8B7-4757E8DAB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95" y="1355053"/>
            <a:ext cx="2993116" cy="22448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21B468-A657-4860-B12D-4D8AE058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18" y="3694561"/>
            <a:ext cx="1971969" cy="26292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B9DD22-B3BB-44AD-982D-1049B736F2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13588"/>
          <a:stretch/>
        </p:blipFill>
        <p:spPr>
          <a:xfrm>
            <a:off x="99130" y="2918456"/>
            <a:ext cx="2993116" cy="19430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0C78BC-CDD9-4B7F-9B0A-B8BED069E8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" y="4937213"/>
            <a:ext cx="3971109" cy="19312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13AFAB-8DB5-4491-9989-386C6E34541D}"/>
              </a:ext>
            </a:extLst>
          </p:cNvPr>
          <p:cNvSpPr txBox="1"/>
          <p:nvPr/>
        </p:nvSpPr>
        <p:spPr>
          <a:xfrm>
            <a:off x="5536513" y="1355053"/>
            <a:ext cx="6578100" cy="550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</a:t>
            </a:r>
            <a:r>
              <a:rPr lang="ru-RU" sz="120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«</a:t>
            </a:r>
            <a:r>
              <a:rPr lang="ru-RU" sz="1200" kern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Дюпсюнский</a:t>
            </a:r>
            <a:r>
              <a:rPr lang="ru-RU" sz="120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 детский технопарк имени В.В. Никифорова-</a:t>
            </a:r>
            <a:r>
              <a:rPr lang="ru-RU" sz="1200" kern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Кюлюмнюр</a:t>
            </a:r>
            <a:r>
              <a:rPr lang="ru-RU" sz="120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» создан в рамках реализации плана юбилейных мероприятий, посвященных 150-летию выдающегося общественного, политического деятеля, просветителя Василия Васильевича Никифорова – </a:t>
            </a:r>
            <a:r>
              <a:rPr lang="ru-RU" sz="1200" kern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Кюлюмнюр</a:t>
            </a:r>
            <a:r>
              <a:rPr lang="ru-RU" sz="120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. Здание технопарка построено в 2017 году на территории мемориального музея-усадьбы В.В. Никифорова – </a:t>
            </a:r>
            <a:r>
              <a:rPr lang="ru-RU" sz="1200" kern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Кюлюмнюр</a:t>
            </a:r>
            <a:r>
              <a:rPr lang="ru-RU" sz="120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</a:rPr>
              <a:t> Торжественное открытие технопарка состоялось 12 апреля 2018г.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2020 году реорганизован путем присоединения к государственному автономному нетиповому образовательному учреждению Республики Саха (Якутия) «Республиканский ресурсный центр «Юные </a:t>
            </a:r>
            <a:r>
              <a:rPr lang="ru-RU" sz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якутяне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Распоряжение Главы Республики Саха (Якутия) № 74-РГ от 5 марта 2020 г. «О реорганизации государственного автономного нетипового образовательного учреждения Республики Саха (Якутия) «Республиканский ресурсный центр «Юные </a:t>
            </a:r>
            <a:r>
              <a:rPr lang="ru-RU" sz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якутяне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в форме присоединения к нему государственного бюджетного учреждения дополнительного образования Республики Саха (Якутия) «</a:t>
            </a:r>
            <a:r>
              <a:rPr lang="ru-RU" sz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Дюпсюнский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детский технопарк им. В.В. Никифорова – </a:t>
            </a:r>
            <a:r>
              <a:rPr lang="ru-RU" sz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Кюлюмнюр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120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Площадь здания: 1643.1 </a:t>
            </a:r>
            <a:r>
              <a:rPr lang="ru-RU" sz="1200" kern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кв.м</a:t>
            </a:r>
            <a:r>
              <a:rPr lang="ru-RU" sz="120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.,  в здании находится музей Космонавтики и авиации им. И.Д. </a:t>
            </a:r>
            <a:r>
              <a:rPr lang="ru-RU" sz="1200" kern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Жиркова</a:t>
            </a:r>
            <a:r>
              <a:rPr lang="ru-RU" sz="120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, Краеведческий музей им. И.Д. </a:t>
            </a:r>
            <a:r>
              <a:rPr lang="ru-RU" sz="1200" kern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Стрекаловского</a:t>
            </a:r>
            <a:r>
              <a:rPr lang="ru-RU" sz="120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</a:rPr>
              <a:t>, кинотеатр, конференц-зал, библиотека, мастерская, 6 учебных кабинетов.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В настоящее время занимаются в кружках более 200 детей, работают 1 старший методист, 1 методист, 1 педагог - организатор и 4 педагога дополнительного образования. Реализуются дополнительные общеобразовательные программы по трем направлениям, такими как: «</a:t>
            </a:r>
            <a:r>
              <a:rPr lang="ru-RU" sz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Авиамоделирование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»,», «Мир красок», «Творческая мастерская», а также в рамках федерального проекта «Успех каждого ребенка» национального проекта «Образование», на новых местах дополнительные общеобразовательные программы по естественно-научной направленности «</a:t>
            </a:r>
            <a:r>
              <a:rPr lang="ru-RU" sz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Экобио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Биомир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по технической </a:t>
            </a:r>
            <a:r>
              <a:rPr lang="ru-RU" sz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«Робототехника».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5652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720" y="1782025"/>
            <a:ext cx="9056705" cy="4936416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школьных бизнес-инкубаторов «Лучший школьный бизнес-проект»</a:t>
            </a:r>
          </a:p>
          <a:p>
            <a:pPr lvl="0" algn="just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экологический форум школьников «Юные экологи Земли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Олонхо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защиту родной природы»</a:t>
            </a:r>
          </a:p>
          <a:p>
            <a:pPr lvl="0" algn="just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среди учащихся Республики Саха (Якутия) «Будущий дипломат»</a:t>
            </a:r>
          </a:p>
          <a:p>
            <a:pPr lvl="0" algn="just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хакатон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«Моя профессия IT»</a:t>
            </a:r>
          </a:p>
          <a:p>
            <a:pPr lvl="0" algn="just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исследовательских работ и проектов «Изучаем и исследуем», посвященный В.В. Никифорову- Кюлюмнюр»</a:t>
            </a:r>
          </a:p>
          <a:p>
            <a:pPr lvl="0" algn="just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проекта «Музыка для всех (Республиканский смотр детских хоровых коллективов и коллективного музицирования, VIII-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летие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проекта, Республиканский вокальный конкурс среди мальчиков и юношей «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Ыллаа-туой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уол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оҕо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!»/«Если бы парни всей земли…», Республиканский конкурс «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Уол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о5о -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норуот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кэскилэ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Республиканский конкурс хоровых коллективов «Мальчишки поют», Республиканский заочный конкурс патриотической песни «Главная песня о Родине»)</a:t>
            </a:r>
          </a:p>
          <a:p>
            <a:pPr lvl="0" algn="just"/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Спартакиада работников образования Республики Саха (Якутия).</a:t>
            </a:r>
          </a:p>
          <a:p>
            <a:pPr algn="just"/>
            <a:endParaRPr lang="ru-RU" sz="1800" b="1" dirty="0">
              <a:ln w="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b="1" dirty="0">
              <a:ln w="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9720" y="769365"/>
            <a:ext cx="8599228" cy="7446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6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Значимые мероприятия 2023 года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871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519B2F-0A84-444C-90C9-B4EAB5E1E163}"/>
              </a:ext>
            </a:extLst>
          </p:cNvPr>
          <p:cNvSpPr txBox="1"/>
          <p:nvPr/>
        </p:nvSpPr>
        <p:spPr>
          <a:xfrm>
            <a:off x="1669317" y="929695"/>
            <a:ext cx="6209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2024 год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2E91AA-BF6A-4A80-BC0F-D2A44BAEA51F}"/>
              </a:ext>
            </a:extLst>
          </p:cNvPr>
          <p:cNvSpPr txBox="1"/>
          <p:nvPr/>
        </p:nvSpPr>
        <p:spPr>
          <a:xfrm>
            <a:off x="0" y="1366385"/>
            <a:ext cx="9872001" cy="529375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Достижение показателей регионального проекта «Успех каждого ребенка» национального проекта «Образование»;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поручений Указа Главы РС (Я) «О развитии единой системы образования в РС (Я) до 2030 года» №177 от 30.12.2023 г.;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мероприятий Года семьи в РФ и Года детства в РС(Я);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Апробация муниципального социального заказа в муниципальных районах;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развитию кадрового потенциала Центра - обучение педагогических работников на выездных курсах, привлечение научного руководителя;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программ дополнительного профессионального образования, организация внебюджетных курсов повышения квалификации;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развитию системы наставничества педагогических работников в образовательных организациях Республики Саха (Якутия);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распространению лучших педагогических и методических практик в области дополнительного образования детей;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утверждение Концепции по развитию детского технического творчества в Республике Саха (Якутия) до 2030 года;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100% охвата по реализации федеральных проектов «Школьные театры», «Школьные спортивные клубы», «Школьные музеи»;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Масштабирование республиканского проекта «Музыка для всех» на новые регионы Российской Федерации;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возможность внедрения и масштабирования проекта по беспилотным летательным аппаратам;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Выявление, поддержка и распространение воспитательных практик, успешного опыта хозяйственной деятельности образовательных учреждений;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</a:t>
            </a:r>
            <a: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материально-технической базы </a:t>
            </a:r>
            <a:r>
              <a:rPr lang="ru-RU" sz="13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</a:t>
            </a:r>
            <a:r>
              <a:rPr lang="ru-RU" sz="1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методического полигона «Юннат» для развития учебно-методической работы, приобщения детей к экологической культуре, для получения практических навыков по агротехнологии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Спартакиада учащихся Республики Саха (Якутия) «Спортивные якутяне»;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по расширению сети школьных познавательных туристских маршрутов;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правового воспитания, просвещения и законотворческой инициативы школьников;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и информационная поддержка детских общественных объединений, казачьих объединений, классов;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развитии ученического самоуправления в образовательных организациях;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мониторинга реализации адаптированных дополнительных общеобразовательных программ для детей с ОВЗ.</a:t>
            </a:r>
          </a:p>
        </p:txBody>
      </p:sp>
    </p:spTree>
    <p:extLst>
      <p:ext uri="{BB962C8B-B14F-4D97-AF65-F5344CB8AC3E}">
        <p14:creationId xmlns:p14="http://schemas.microsoft.com/office/powerpoint/2010/main" val="35130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3C20105-5762-4D43-AE47-92452A96D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pic>
        <p:nvPicPr>
          <p:cNvPr id="19462" name="Picture 6" descr="https://scontent-arn2-1.xx.fbcdn.net/v/t1.0-9/61557796_1040199702856546_5228070141014573056_n.jpg?_nc_cat=106&amp;ccb=2&amp;_nc_sid=6e5ad9&amp;_nc_ohc=SUmqXJWdxjsAX_UJdnk&amp;_nc_ht=scontent-arn2-1.xx&amp;oh=eedbf68d923eccbcb59174863187c854&amp;oe=602103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6" t="1198" r="29156" b="45590"/>
          <a:stretch>
            <a:fillRect/>
          </a:stretch>
        </p:blipFill>
        <p:spPr bwMode="auto">
          <a:xfrm>
            <a:off x="3309937" y="1217642"/>
            <a:ext cx="1147762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58" descr="Алроса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22729" r="12334" b="22482"/>
          <a:stretch>
            <a:fillRect/>
          </a:stretch>
        </p:blipFill>
        <p:spPr bwMode="auto">
          <a:xfrm>
            <a:off x="1787524" y="1411317"/>
            <a:ext cx="12858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3462" y="1357689"/>
            <a:ext cx="6821487" cy="7540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Спонсорская помощь в строительстве и ремонте РООЦ «Сир уустара»,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проект «Помоги учиться дома», образовательные проекты, благотворительность и пр.</a:t>
            </a:r>
          </a:p>
        </p:txBody>
      </p:sp>
      <p:pic>
        <p:nvPicPr>
          <p:cNvPr id="19465" name="Picture 12" descr="Центр опережающей профессиональной подготовки будет реализовывать  ускоренное обучение по востребованным профессиям | SakhaPress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99" y="2501930"/>
            <a:ext cx="18907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" descr="Академия цифровых технологий Санкт-Петербурга. Официальный сай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4" y="2471767"/>
            <a:ext cx="8921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8" descr="Единый национальный портал дополнительного образован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9" y="2446367"/>
            <a:ext cx="102711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602412" y="2514976"/>
            <a:ext cx="5062537" cy="750888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Проведение курсов повышения квалификации, профориентации, методическое сопровождение, образовательные проекты, ОРЧ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WSR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Педхакатон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и пр.</a:t>
            </a:r>
          </a:p>
        </p:txBody>
      </p:sp>
      <p:pic>
        <p:nvPicPr>
          <p:cNvPr id="19469" name="Picture 42" descr="Институту развития образования и повышения квалификации- 80 лет | Институт  развития образовани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500342"/>
            <a:ext cx="85883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6" descr="ИРПО приглашает на дистанционные курсы повышения квалификации — SakhaLif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2" y="2500342"/>
            <a:ext cx="938212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50" descr="В технопарке «Якутия» прошла аттестация резидентов - Технопарк  &quot;Якутия&quot;Технопарк &quot;Якутия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0" t="12592" r="12845" b="24741"/>
          <a:stretch>
            <a:fillRect/>
          </a:stretch>
        </p:blipFill>
        <p:spPr bwMode="auto">
          <a:xfrm>
            <a:off x="1784349" y="3649692"/>
            <a:ext cx="189547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52" descr="АО &quot;Венчурная компания &quot;Якутия&quot; | ВКонтакт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8913" r="8566" b="11668"/>
          <a:stretch>
            <a:fillRect/>
          </a:stretch>
        </p:blipFill>
        <p:spPr bwMode="auto">
          <a:xfrm>
            <a:off x="649287" y="3638580"/>
            <a:ext cx="96043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62" descr="Rapid-rise.ru - поисковое продвижение и оптимизация сайтов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31767" r="10910"/>
          <a:stretch>
            <a:fillRect/>
          </a:stretch>
        </p:blipFill>
        <p:spPr bwMode="auto">
          <a:xfrm>
            <a:off x="3843337" y="3686205"/>
            <a:ext cx="2309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6316662" y="3556823"/>
            <a:ext cx="5348287" cy="754063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Спонсорская помощь в проведении совместных мероприятий в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и спортивно-техническом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направлениях: ИТ-старт, Моя профессия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, Лето перемен и пр.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85749" y="4832380"/>
            <a:ext cx="6315075" cy="715962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Совместное проведение мероприятий по научно-техническому направлению: Фестиваль идей и технологий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</a:rPr>
              <a:t>Rukami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Олимпида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НТИ,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WSR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, Наука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0+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и др.</a:t>
            </a:r>
          </a:p>
        </p:txBody>
      </p:sp>
      <p:pic>
        <p:nvPicPr>
          <p:cNvPr id="19476" name="Picture 38" descr="Логотип СВФУ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4" b="18234"/>
          <a:stretch>
            <a:fillRect/>
          </a:stretch>
        </p:blipFill>
        <p:spPr bwMode="auto">
          <a:xfrm>
            <a:off x="7246936" y="4552980"/>
            <a:ext cx="1176337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Рисунок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48" y="453075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Picture 4" descr="ФОНД ОБЪЯВЛЯЕТ О НАЧАЛЕ VI ОЧЕРЕДИ КОНКУРСА «РАЗВИТИЕ-НТИ» (РАЗВИТИЕ-НТИ -2020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099" y="5534055"/>
            <a:ext cx="13620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9" name="Picture 18" descr="Дом научной коллаборации Н.Г. Соломонова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6" y="4799042"/>
            <a:ext cx="162242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60" descr="Точка кипения Якутск - YouTub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t="26633" r="3247" b="31525"/>
          <a:stretch>
            <a:fillRect/>
          </a:stretch>
        </p:blipFill>
        <p:spPr bwMode="auto">
          <a:xfrm>
            <a:off x="1449387" y="5567392"/>
            <a:ext cx="1535112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Рисунок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4" y="5524530"/>
            <a:ext cx="2174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4"/>
          <p:cNvSpPr>
            <a:spLocks noChangeArrowheads="1"/>
          </p:cNvSpPr>
          <p:nvPr/>
        </p:nvSpPr>
        <p:spPr bwMode="auto">
          <a:xfrm>
            <a:off x="3700462" y="652992"/>
            <a:ext cx="2951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002060"/>
                </a:solidFill>
              </a:rPr>
              <a:t>Партнерская сеть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D1ABDDB-7E22-4963-9527-5EC17B7D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sp>
        <p:nvSpPr>
          <p:cNvPr id="20485" name="Прямоугольник 4"/>
          <p:cNvSpPr>
            <a:spLocks noChangeArrowheads="1"/>
          </p:cNvSpPr>
          <p:nvPr/>
        </p:nvSpPr>
        <p:spPr bwMode="auto">
          <a:xfrm>
            <a:off x="4140201" y="811212"/>
            <a:ext cx="2951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002060"/>
                </a:solidFill>
              </a:rPr>
              <a:t>Партнерская сеть</a:t>
            </a:r>
          </a:p>
        </p:txBody>
      </p:sp>
      <p:pic>
        <p:nvPicPr>
          <p:cNvPr id="20486" name="Picture 20" descr="Keine Fotobeschreibung verfügba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63" y="2342355"/>
            <a:ext cx="9350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4" descr="Отчет о деятельности гбу рс(Я) «дирекция биологических ресурсов и особо  охраняемых природных территорий министерства охраны природы республики саха  (якутия)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2531" r="5656" b="6769"/>
          <a:stretch>
            <a:fillRect/>
          </a:stretch>
        </p:blipFill>
        <p:spPr bwMode="auto">
          <a:xfrm>
            <a:off x="8918575" y="2374105"/>
            <a:ext cx="954088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8" descr="https://static.orgpage.ru/companies/0e/0e33b1d5e81d4773b6f443032bc315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1239043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2" descr="яниис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5087143"/>
            <a:ext cx="9112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34" descr="О начале приема заявлений от абитуриентов в ФГБОУ ВО &quot;АГАТУ&quot; | Aartyk.ru -  Хроника, События и Факт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7"/>
          <a:stretch>
            <a:fillRect/>
          </a:stretch>
        </p:blipFill>
        <p:spPr bwMode="auto">
          <a:xfrm>
            <a:off x="7773988" y="2374105"/>
            <a:ext cx="952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2" descr="Федеральный детский эколого-биологический центр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575" y="5006180"/>
            <a:ext cx="98266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4" descr="Вода России» - Федеральное агентство водных ресурсов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495538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087143"/>
            <a:ext cx="890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385218"/>
            <a:ext cx="95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505575" y="3251200"/>
            <a:ext cx="4999038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Спонсорская помощь, совместное проведение КПК и мероприятий по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агроэконаправлению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АгроНТИ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Чугуновские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чтения, Подрост,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Эколята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Ларионовские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чтения, НПК «Юный эколог», «Водные жемчужины Якутии», «Наблюдение за природой» и пр.</a:t>
            </a:r>
          </a:p>
        </p:txBody>
      </p:sp>
      <p:pic>
        <p:nvPicPr>
          <p:cNvPr id="20496" name="Picture 6" descr="МБОУ &quot;СОШ №4&quot; г.Салавата - РДШ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r="3738"/>
          <a:stretch>
            <a:fillRect/>
          </a:stretch>
        </p:blipFill>
        <p:spPr bwMode="auto">
          <a:xfrm>
            <a:off x="1879601" y="2846387"/>
            <a:ext cx="301466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6" descr="Малая академия наук РС(Я)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2863850"/>
            <a:ext cx="8969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0" t="24992" r="18510" b="27344"/>
          <a:stretch>
            <a:fillRect/>
          </a:stretch>
        </p:blipFill>
        <p:spPr bwMode="auto">
          <a:xfrm>
            <a:off x="696913" y="3983037"/>
            <a:ext cx="97313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Рисунок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6" y="3968750"/>
            <a:ext cx="963612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" descr="Конкурс для юных историков и художников «Арт-путешествие «Санкт-Петербург —  моя история» | Ассоциация МАПП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6122" r="-578" b="18262"/>
          <a:stretch>
            <a:fillRect/>
          </a:stretch>
        </p:blipFill>
        <p:spPr bwMode="auto">
          <a:xfrm>
            <a:off x="3209926" y="3819525"/>
            <a:ext cx="143668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Рисунок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5038725"/>
            <a:ext cx="137795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Рисунок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5226050"/>
            <a:ext cx="18462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Рисунок 22" descr="C:\Users\Екатерина Дмитриевна\Desktop\Герб Хангаласского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6" y="2852737"/>
            <a:ext cx="9191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Рисунок 23" descr="http://romanokonov.ru/wp-content/uploads/2020/07/gorni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903662"/>
            <a:ext cx="9763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Прямоугольник 24"/>
          <p:cNvSpPr>
            <a:spLocks noChangeArrowheads="1"/>
          </p:cNvSpPr>
          <p:nvPr/>
        </p:nvSpPr>
        <p:spPr bwMode="auto">
          <a:xfrm>
            <a:off x="4464051" y="4933950"/>
            <a:ext cx="215106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0000"/>
                </a:solidFill>
              </a:rPr>
              <a:t>ООО</a:t>
            </a: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«НУЖНЫЕ ЛЮДИ» </a:t>
            </a:r>
            <a:endParaRPr lang="ru-RU" altLang="ru-RU">
              <a:solidFill>
                <a:srgbClr val="000000"/>
              </a:solidFill>
            </a:endParaRPr>
          </a:p>
          <a:p>
            <a:pPr algn="ctr"/>
            <a:r>
              <a:rPr lang="ru-RU" altLang="ru-RU" sz="1400">
                <a:solidFill>
                  <a:srgbClr val="000000"/>
                </a:solidFill>
              </a:rPr>
              <a:t> </a:t>
            </a:r>
            <a:r>
              <a:rPr lang="ru-RU" altLang="ru-RU" sz="1400" b="1">
                <a:solidFill>
                  <a:srgbClr val="000000"/>
                </a:solidFill>
              </a:rPr>
              <a:t>АНО «Центр кадрового потенциала и проектного управления»</a:t>
            </a: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304801" y="1358900"/>
            <a:ext cx="5983287" cy="138747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Совместное проведение мероприятий по развитию детского движения, гражданского патриотического направления: 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Проект «Мы – будущее России», «Смотри, это Россия!»,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«Святые матери победы», «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Дойдум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– Отечество» и др.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18DF742-4040-46C5-AFD0-7ECA83981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2401830" y="428625"/>
            <a:ext cx="7570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Социальные партнерами, с профессиональным сообществом)</a:t>
            </a:r>
          </a:p>
        </p:txBody>
      </p:sp>
      <p:pic>
        <p:nvPicPr>
          <p:cNvPr id="21510" name="Picture 16" descr="Файл:Эмблема РГО.jpg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30" y="1218017"/>
            <a:ext cx="1139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Разъяснения, связанные с организацией туристско-краеведческой деятельности  с детьми в условиях природной среды - ГАУДО МО &quot;МОЦДО &quot;Лапланди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92" y="1200554"/>
            <a:ext cx="16017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17" y="1230717"/>
            <a:ext cx="67627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67" y="1256117"/>
            <a:ext cx="735013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8" descr="ГБУ РС(Я) &quot;Управление физической культуры и массового спорта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92" y="1218017"/>
            <a:ext cx="842963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11130" y="2192742"/>
            <a:ext cx="10372725" cy="484187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Проведение региональных этапов Всероссийских мероприятий физкультурно-спортивной и туристско-краеведческой направленности, мониторинг и анализ системы детско-юношеского спорта и туризма</a:t>
            </a:r>
          </a:p>
        </p:txBody>
      </p:sp>
      <p:pic>
        <p:nvPicPr>
          <p:cNvPr id="21516" name="Рисунок 11" descr="Логотип компании Фонд культуры «Северная радуга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05" y="2824567"/>
            <a:ext cx="1139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955" y="2884892"/>
            <a:ext cx="13160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0" descr="ММСО-2020 - Экспонент Федеральное государственное бюджетное учреждение  культуры «Всероссийский центр развития художественного творчества и гуманитарных  технологий»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" b="3471"/>
          <a:stretch>
            <a:fillRect/>
          </a:stretch>
        </p:blipFill>
        <p:spPr bwMode="auto">
          <a:xfrm>
            <a:off x="617480" y="2826154"/>
            <a:ext cx="71278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67" y="2799167"/>
            <a:ext cx="8810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30" y="2878542"/>
            <a:ext cx="871537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t="9886" r="19649" b="9198"/>
          <a:stretch>
            <a:fillRect/>
          </a:stretch>
        </p:blipFill>
        <p:spPr bwMode="auto">
          <a:xfrm>
            <a:off x="3398780" y="2848379"/>
            <a:ext cx="96202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30" y="2932517"/>
            <a:ext cx="9937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20" descr="Фонд президентских грантов — Википедия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0" y="3892954"/>
            <a:ext cx="196532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Рисунок 19" descr="http://rus.ilkhomus.com/wp-content/uploads/2010/10/fon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1"/>
          <a:stretch>
            <a:fillRect/>
          </a:stretch>
        </p:blipFill>
        <p:spPr bwMode="auto">
          <a:xfrm>
            <a:off x="4538605" y="2811867"/>
            <a:ext cx="11112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Рисунок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80" y="2878542"/>
            <a:ext cx="1139825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Рисунок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3836" r="74182" b="4382"/>
          <a:stretch>
            <a:fillRect/>
          </a:stretch>
        </p:blipFill>
        <p:spPr bwMode="auto">
          <a:xfrm>
            <a:off x="8215255" y="2910292"/>
            <a:ext cx="7969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2620905" y="4064404"/>
            <a:ext cx="8955087" cy="538163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Совместное проведение мероприятий по творчеству: «Живая классика», «Пою моё Отечество», реализация региональных проектов «Музыка для всех», «Рисуем все» и пр. </a:t>
            </a:r>
          </a:p>
        </p:txBody>
      </p:sp>
      <p:pic>
        <p:nvPicPr>
          <p:cNvPr id="21528" name="Picture 2" descr="Раскрыть таланты, создать возможности&quot;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80" y="4713692"/>
            <a:ext cx="9620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4" descr="ГАУ ДО РС(Я) ЦОиОД &quot;Сосновый бор&quot; | ВКонтакте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55" y="4699404"/>
            <a:ext cx="97631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Рисунок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67" y="4710517"/>
            <a:ext cx="1001713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2" descr="Основные сведения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33327" b="29916"/>
          <a:stretch>
            <a:fillRect/>
          </a:stretch>
        </p:blipFill>
        <p:spPr bwMode="auto">
          <a:xfrm>
            <a:off x="4419542" y="4794654"/>
            <a:ext cx="21431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1411230" y="5866217"/>
            <a:ext cx="4921250" cy="450850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Совместное проведение образовательных мероприятий, событий, КПК, экспертная работа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6716655" y="4713692"/>
            <a:ext cx="3724275" cy="6064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Информационно-просветительская, издательская, экспертная работа</a:t>
            </a:r>
          </a:p>
        </p:txBody>
      </p:sp>
      <p:pic>
        <p:nvPicPr>
          <p:cNvPr id="21534" name="Picture 36" descr="Издательство &quot;Кэскил&quot; в рамках олимпиады &quot;Туймаада&quot; проведёт мастер-класс:  &quot;Проект &quot;Умные игры&quot; как средство интеллектуального воспитания детей&quot; -  Кэскил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7901" r="15750" b="17294"/>
          <a:stretch>
            <a:fillRect/>
          </a:stretch>
        </p:blipFill>
        <p:spPr bwMode="auto">
          <a:xfrm>
            <a:off x="10544911" y="5182004"/>
            <a:ext cx="10906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2" descr="САХАМЕДИА | Единый портал информационных ресурсов РС(Я)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05" y="5550304"/>
            <a:ext cx="25971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Рисунок 3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767" y="5293129"/>
            <a:ext cx="7969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7"/>
          <a:stretch/>
        </p:blipFill>
        <p:spPr>
          <a:xfrm>
            <a:off x="0" y="-8313"/>
            <a:ext cx="12192000" cy="68663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8501" y="4181608"/>
            <a:ext cx="961499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От имени коллектива и от себя лично благодарю за сотрудничество наших друзей и партнеров. </a:t>
            </a:r>
            <a:endParaRPr lang="ru-RU" sz="3600" dirty="0">
              <a:solidFill>
                <a:srgbClr val="002060"/>
              </a:solidFill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Желаем Вам крепкого здоровья, счастья, душевной стойкости, уверенности в своих силах и оптимизма. Пусть всегда с Вами будут Ваши родные и друзья, а в Ваших домах царят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благополучие, любовь и процветание!</a:t>
            </a:r>
            <a:endParaRPr lang="ru-RU" sz="3600" dirty="0">
              <a:solidFill>
                <a:srgbClr val="002060"/>
              </a:solidFill>
            </a:endParaRPr>
          </a:p>
          <a:p>
            <a:pPr algn="ctr"/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51" y="473127"/>
            <a:ext cx="2998868" cy="2951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0603" y="3806486"/>
            <a:ext cx="258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42268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9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050" y="1587184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Nina\OneDrive\Рабочий стол\Изображение WhatsApp 2023-11-28 в 10.13.05_9486f1ed.jpg">
            <a:extLst>
              <a:ext uri="{FF2B5EF4-FFF2-40B4-BE49-F238E27FC236}">
                <a16:creationId xmlns:a16="http://schemas.microsoft.com/office/drawing/2014/main" id="{08FD3DB8-6B21-45DB-8CA9-8AA45A37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9" y="597075"/>
            <a:ext cx="1165688" cy="11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00D0C0-E7E7-4223-8C5C-13424EEB073E}"/>
              </a:ext>
            </a:extLst>
          </p:cNvPr>
          <p:cNvSpPr txBox="1"/>
          <p:nvPr/>
        </p:nvSpPr>
        <p:spPr>
          <a:xfrm>
            <a:off x="1730277" y="660779"/>
            <a:ext cx="6818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  ГБОУ РС(Я) ЦДО "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Тойбохойский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республиканский историко-краеведческий комплекс Г. Е. Бессонова"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1E9B82-C37E-4B50-8756-399B00A05FE9}"/>
              </a:ext>
            </a:extLst>
          </p:cNvPr>
          <p:cNvSpPr txBox="1"/>
          <p:nvPr/>
        </p:nvSpPr>
        <p:spPr>
          <a:xfrm>
            <a:off x="5493152" y="1462485"/>
            <a:ext cx="6698848" cy="5134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 Республики Саха (Якутия) В.А. Штырова от 16 декабря 2005 года № 2442, создано Государственное бюджетное образовательное учреждение РС (Я) Центр дополнительного образования детей «</a:t>
            </a:r>
            <a:r>
              <a:rPr lang="ru-RU" sz="1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Тойбохойский</a:t>
            </a:r>
            <a:r>
              <a:rPr lang="ru-RU" sz="1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республиканский историко-краеведческий комплекс Г.Е. Бессонова», включающее: </a:t>
            </a:r>
            <a:r>
              <a:rPr lang="ru-RU" sz="1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Тойбохойский</a:t>
            </a:r>
            <a:r>
              <a:rPr lang="ru-RU" sz="1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музейный комплекс, юннатскую станцию, </a:t>
            </a:r>
            <a:r>
              <a:rPr lang="ru-RU" sz="1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Тойбохойский</a:t>
            </a:r>
            <a:r>
              <a:rPr lang="ru-RU" sz="1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ботанический сад.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основании распоряжения Главы Республики Саха (Якутия) № 1177-РГ от 21 сентября 2022 г. «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реорганизации государственного бюджетного образовательного учреждения Республики Саха (Якутия) Центра дополнительного образования «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Тойбохойский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республиканский историко-краеведческий комплекс Г.Е. Бессонова» путем его присоединения к государственному автономному нетиповому образовательному учреждению Республики Саха (Якутия) «Республиканский ресурсный центр «Юные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якутяне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 филиалом Центра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фонд  в 20 отделах музея, отражающих историю края с древнейших времен до наших дней — 3195 экспонатов, вспомогательный фонд — 1852 фотографий, библиотечный фонд – 6450 единиц. 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В 2023 году филиал </a:t>
            </a:r>
            <a:r>
              <a:rPr lang="ru-RU" sz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Тойбохойский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республиканский историко-краеведческий комплекс Г.Е. Бессонова осуществлял образовательную деятельность 5 объединений по следующим направленностям: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defTabSz="360000" fontAlgn="base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художественно-эстетическая</a:t>
            </a:r>
            <a:r>
              <a:rPr lang="ru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 defTabSz="360000">
              <a:buFont typeface="+mj-lt"/>
              <a:buAutoNum type="arabicPeriod"/>
            </a:pPr>
            <a:r>
              <a:rPr lang="ru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Дьиктини</a:t>
            </a:r>
            <a:r>
              <a:rPr lang="ru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дьүһүйүү</a:t>
            </a:r>
            <a:r>
              <a:rPr lang="ru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педагог дополнительного образования</a:t>
            </a:r>
            <a:r>
              <a:rPr lang="ru-RU" sz="1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ah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Ляшеев Николай Николаевич;</a:t>
            </a:r>
            <a:endParaRPr lang="ru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 defTabSz="360000">
              <a:buFont typeface="+mj-lt"/>
              <a:buAutoNum type="arabicPeriod"/>
            </a:pPr>
            <a:r>
              <a:rPr lang="ru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sah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Оһуордаах саха иһиттэрэ</a:t>
            </a:r>
            <a:r>
              <a:rPr lang="ru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педагог дополнительного образования </a:t>
            </a:r>
            <a:r>
              <a:rPr lang="sah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Семенов Анатолий Иванович; </a:t>
            </a:r>
            <a:endParaRPr lang="ru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 defTabSz="360000">
              <a:spcAft>
                <a:spcPts val="100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«Возрождение якутской национальной одежды», педагог дополнительного образования </a:t>
            </a:r>
            <a:r>
              <a:rPr lang="sah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Федорова Валентина Васильевна</a:t>
            </a:r>
            <a:endParaRPr lang="ru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defTabSz="360000" fontAlgn="base">
              <a:lnSpc>
                <a:spcPts val="132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эколого-биологическая</a:t>
            </a:r>
            <a:r>
              <a:rPr lang="ru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ru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 defTabSz="360000">
              <a:lnSpc>
                <a:spcPts val="1320"/>
              </a:lnSpc>
              <a:buFont typeface="+mj-lt"/>
              <a:buAutoNum type="arabicPeriod"/>
            </a:pPr>
            <a:r>
              <a:rPr lang="ru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мире животных», педагог дополнительного образования</a:t>
            </a:r>
            <a:r>
              <a:rPr lang="ru-RU" sz="1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ah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Никитина Нина Александровна;</a:t>
            </a:r>
            <a:endParaRPr lang="ru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 defTabSz="360000">
              <a:spcAft>
                <a:spcPts val="100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«Лесничество», педагог дополнительного образования </a:t>
            </a:r>
            <a:r>
              <a:rPr lang="sah-RU" sz="1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Тихонов Владимир Владимирович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ah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8A2C0D-212C-4A90-B953-35DBD87DC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15" y="3546094"/>
            <a:ext cx="3282168" cy="17460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9F714B-613F-4EDB-BF94-ADCC054FD2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8"/>
          <a:stretch/>
        </p:blipFill>
        <p:spPr>
          <a:xfrm>
            <a:off x="180926" y="2033755"/>
            <a:ext cx="1696644" cy="305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0BF126-FAED-4E28-B517-830363E96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t="7883" r="11786" b="9577"/>
          <a:stretch/>
        </p:blipFill>
        <p:spPr>
          <a:xfrm>
            <a:off x="1978768" y="1473205"/>
            <a:ext cx="3469134" cy="1966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25412A-4A2E-47FD-BB30-1570729B95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265" r="4762" b="11481"/>
          <a:stretch/>
        </p:blipFill>
        <p:spPr>
          <a:xfrm>
            <a:off x="226890" y="5305016"/>
            <a:ext cx="2876706" cy="1446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CB39DE-770C-4396-B44C-4ABF1373AE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64" y="5304684"/>
            <a:ext cx="2054338" cy="154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4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9" y="0"/>
            <a:ext cx="1233067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85" y="1587184"/>
            <a:ext cx="3155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3754" y="1822615"/>
            <a:ext cx="37428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0704" y="3558987"/>
            <a:ext cx="175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73933" y="3797821"/>
            <a:ext cx="3355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E0A131-5237-4EA3-8485-A3805B9DD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" y="573667"/>
            <a:ext cx="1275127" cy="1275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C1B088-49FE-48E6-B890-7066D1A3EC23}"/>
              </a:ext>
            </a:extLst>
          </p:cNvPr>
          <p:cNvSpPr txBox="1"/>
          <p:nvPr/>
        </p:nvSpPr>
        <p:spPr>
          <a:xfrm>
            <a:off x="2249124" y="603315"/>
            <a:ext cx="6207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 Республиканский образовательно-оздоровительный центр «Сир </a:t>
            </a:r>
            <a:r>
              <a:rPr lang="ru-RU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уустара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081F1-EC2B-4DAB-BA9B-029F7724F943}"/>
              </a:ext>
            </a:extLst>
          </p:cNvPr>
          <p:cNvSpPr txBox="1"/>
          <p:nvPr/>
        </p:nvSpPr>
        <p:spPr>
          <a:xfrm>
            <a:off x="6579393" y="1929518"/>
            <a:ext cx="5504902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На основании распоряжения Правительства РС(Я) от 01.04.2020г. №306-р «О принятии в государственную собственность РС(Я) имущество АК «АЛРОСА» передана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центру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грязелечебница санаторий им. Г.Е.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Чолбодукова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селе Кемпендяй Сунтарского улуса. На базе лечебницы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декабря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  создан Республиканский образовательно-оздоровительный центр «Сир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уустара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Четвертый год центр работает как круглогодичный лагерь для детей с оздоровительными и образовательными программами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2023 году в 13-ти профильных сменах отдохнули более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450 школьников республики.</a:t>
            </a:r>
          </a:p>
          <a:p>
            <a:pPr marL="228600" algn="just"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программы: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Оздоровительная часть – проведение медико-профилактических мероприятий с детьми.</a:t>
            </a:r>
          </a:p>
          <a:p>
            <a:pPr marL="228600" algn="just"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Досугово-познавательная часть – проведение общих лагерных мероприятий, физкультурно-оздоровительных игр, тематических бесед, конкурсов.</a:t>
            </a:r>
          </a:p>
          <a:p>
            <a:pPr marL="228600" algn="just"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Образовательная часть – дополнительная общеразвивающая образовательная программа по направлениям: </a:t>
            </a:r>
            <a:r>
              <a:rPr lang="ru-RU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туристически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-спортивное – «Спортивное ориентирование», естественнонаучное – «Зеленый патруль», техническое – «Столярное дело», художественное – «Хор».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E6BBBEB-6DFE-4596-B442-B864738BB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062" y="1223593"/>
            <a:ext cx="4739433" cy="29339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574141-FC84-413A-BBD9-3DCFB8EF4DD8}"/>
              </a:ext>
            </a:extLst>
          </p:cNvPr>
          <p:cNvSpPr txBox="1"/>
          <p:nvPr/>
        </p:nvSpPr>
        <p:spPr>
          <a:xfrm>
            <a:off x="35076" y="5283674"/>
            <a:ext cx="1631255" cy="585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Neue medium" panose="00000400000000000000" pitchFamily="2" charset="0"/>
                <a:ea typeface="+mn-ea"/>
                <a:cs typeface="Segoe UI" panose="020B0502040204020203" pitchFamily="34" charset="0"/>
              </a:rPr>
              <a:t>Спортивное ориентирование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Neue medium" panose="00000400000000000000" pitchFamily="2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8B29C4-F8EF-4F08-9608-E51459F8D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5" y="3407166"/>
            <a:ext cx="1717363" cy="17738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0678DB-B4CF-4325-AC2C-BE55EF2A8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048" y="4345169"/>
            <a:ext cx="1732110" cy="16659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56F5A4-4E19-473F-8E1B-05E849E572B5}"/>
              </a:ext>
            </a:extLst>
          </p:cNvPr>
          <p:cNvSpPr txBox="1"/>
          <p:nvPr/>
        </p:nvSpPr>
        <p:spPr>
          <a:xfrm>
            <a:off x="1255671" y="6174623"/>
            <a:ext cx="2359521" cy="327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Neue medium" panose="00000400000000000000" pitchFamily="2" charset="0"/>
                <a:ea typeface="+mn-ea"/>
                <a:cs typeface="Segoe UI" panose="020B0502040204020203" pitchFamily="34" charset="0"/>
              </a:rPr>
              <a:t>Зеленый патруль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Neue medium" panose="00000400000000000000" pitchFamily="2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6143383-26D2-4A76-94A6-4636DF665F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193" y="4374474"/>
            <a:ext cx="1821586" cy="1750585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FC451D-8CBC-4C90-B920-91E75CD440CF}"/>
              </a:ext>
            </a:extLst>
          </p:cNvPr>
          <p:cNvSpPr txBox="1"/>
          <p:nvPr/>
        </p:nvSpPr>
        <p:spPr>
          <a:xfrm>
            <a:off x="3145663" y="6152884"/>
            <a:ext cx="2366646" cy="327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Neue medium" panose="00000400000000000000" pitchFamily="2" charset="0"/>
                <a:ea typeface="+mn-ea"/>
                <a:cs typeface="Segoe UI" panose="020B0502040204020203" pitchFamily="34" charset="0"/>
              </a:rPr>
              <a:t>Столярное дело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Neue medium" panose="00000400000000000000" pitchFamily="2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DD2DAAA-8879-4D8C-B2C7-6483740E7E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93" y="3421566"/>
            <a:ext cx="1794139" cy="1724209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FB1F1F-F1D3-4495-9A54-2D10A2E7047D}"/>
              </a:ext>
            </a:extLst>
          </p:cNvPr>
          <p:cNvSpPr txBox="1"/>
          <p:nvPr/>
        </p:nvSpPr>
        <p:spPr>
          <a:xfrm>
            <a:off x="5377121" y="5182269"/>
            <a:ext cx="1092926" cy="3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Neue medium" panose="00000400000000000000" pitchFamily="2" charset="0"/>
                <a:ea typeface="+mn-ea"/>
                <a:cs typeface="Segoe UI" panose="020B0502040204020203" pitchFamily="34" charset="0"/>
              </a:rPr>
              <a:t>Хор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Neue medium" panose="00000400000000000000" pitchFamily="2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541"/>
            <a:ext cx="12192000" cy="687324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37914" y="876300"/>
            <a:ext cx="8599228" cy="5238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задание</a:t>
            </a:r>
          </a:p>
        </p:txBody>
      </p:sp>
      <p:pic>
        <p:nvPicPr>
          <p:cNvPr id="6" name="Picture 6" descr="Работа – Бесплатные иконки: строительство и инструмен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5" y="1631243"/>
            <a:ext cx="752921" cy="7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252" y="2384164"/>
            <a:ext cx="1924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3 Государственные услуг</a:t>
            </a:r>
          </a:p>
        </p:txBody>
      </p:sp>
      <p:pic>
        <p:nvPicPr>
          <p:cNvPr id="9" name="Picture 4" descr="Работа в процессе – Бесплатные иконки: бизнес и финанс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83" y="3177713"/>
            <a:ext cx="752921" cy="7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5" y="3930634"/>
            <a:ext cx="10239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356155" y="1719489"/>
            <a:ext cx="892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дополнительных общеобразовательных общеразвивающих программ;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дополнительных профессиональных программ;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отдыха детей и молодежи;</a:t>
            </a:r>
          </a:p>
          <a:p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265150" y="2864099"/>
            <a:ext cx="9222932" cy="36009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мероприятий в сфере молодежной политики, направленных на вовлечение молодежи в инновационную, предпринимательскую, добровольческую деятельность, а также на развитие гражданской активности молодежи и формирование здорового образа жизни;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культурно-массовых мероприятий;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Техническое сопровождение и эксплуатация, вывод из эксплуатации информационных систем и компонентов информационно-телекоммуникационной инфраструктуры;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олимпиад, конкурсов, мероприятий, направленных на выявление и развитие у обучающихся интеллектуальных и творческих способностей, способностей к занятиям физической культурой и спортом, интереса к научной (научно-исследовательской) деятельности, творческой деятельности, физкультурно-спортивной деятельности;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Научно-методическое обеспечение (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рекомендации, консультации);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официальных физкультурных (физкультурно-оздоровительных) мероприятий (региональные,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участия в официальных физкультурных (физкультурно-оздоровительных) мероприятиях (всероссийские, межрегиональные);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мероприятий по подготовке спортивных сборных команд;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тестирования выполнения нормативов испытаний (тестов) комплекса ГТО;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досуга детей, подростков и молодежи;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Формирование, учет, изучение, обеспечение физического сохранения и безопасности музейных предметов, музейных коллекций;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экспозиций (выставок) музеев, организация выездных выставок в стационарных условиях.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70459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2925" y="1720840"/>
            <a:ext cx="860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28016"/>
              </p:ext>
            </p:extLst>
          </p:nvPr>
        </p:nvGraphicFramePr>
        <p:xfrm>
          <a:off x="689053" y="1412481"/>
          <a:ext cx="8264434" cy="484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0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27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1. Региональный модельный центр дополнительного образования детей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Правительства РС (Я) «О региональном модельном центре ДОД</a:t>
                      </a:r>
                      <a:r>
                        <a:rPr lang="ru-RU" sz="1200" b="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РС (Я)» от 07.06.2017 г. №716-р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9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2. Региональный координатор по развитию детско-юношеского туризма и краеведения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МОН РС(Я) от 21.12.2017 г. №01-09/2723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27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3. Региональный координатор республиканского проекта «Музыка для всех» и «Рисуем все»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МОН РС(Я) от 15.07.2014 г. №01-16/3107, 30.04.2019 г. №01-10/587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7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4. Муниципальный центр тестирования ВФСК «Готов к труду и обороне»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МОН РС(Я) от 23.12.2020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№01-03/1442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27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5. Региональный ресурсный центр естественно-научного дополнительного образования детей РС(Я) –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Экостанция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МОН РС(Я) от 04.06.2020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№01-03/403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37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6. Координатор Регионального проекта «Успех каждого ребенка» НП «Образование»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МОН РС(Я) от 01.03.2021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№01-03/279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37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7. Администратор проекта «Мы – будущее России!»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 Михайловым Г.Н. паспорт проекта от 14.01.2022 г.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6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Координатор исполнения Плана мероприятий по реализации Стратегии государственной политики Российской Федерации в отношении российского казачества на территории Республики.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МОиН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РС (Я) от 20.06.2022 г.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001636"/>
                  </a:ext>
                </a:extLst>
              </a:tr>
              <a:tr h="70864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Региональный координатор ф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едерального проекта «Патриотическое воспитание граждан Российской Федерации» Оснащение государственной символикой за счет средств нацпроекта «Образование» 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МОиН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РС(Я) от 18.01.2023г. №01-03/104</a:t>
                      </a:r>
                    </a:p>
                  </a:txBody>
                  <a:tcPr marL="91445" marR="91445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512807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54259" y="688133"/>
            <a:ext cx="8599228" cy="35689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ресурсный центр «Юные якутяне» имеет следующие статусы:</a:t>
            </a:r>
          </a:p>
        </p:txBody>
      </p:sp>
    </p:spTree>
    <p:extLst>
      <p:ext uri="{BB962C8B-B14F-4D97-AF65-F5344CB8AC3E}">
        <p14:creationId xmlns:p14="http://schemas.microsoft.com/office/powerpoint/2010/main" val="2088834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633244-9ABF-4B5E-8DFE-B69F5C158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" y="0"/>
            <a:ext cx="12192001" cy="7005484"/>
          </a:xfrm>
          <a:prstGeom prst="rect">
            <a:avLst/>
          </a:prstGeom>
        </p:spPr>
      </p:pic>
      <p:sp>
        <p:nvSpPr>
          <p:cNvPr id="4" name="Скругленный прямоугольник 8">
            <a:extLst>
              <a:ext uri="{FF2B5EF4-FFF2-40B4-BE49-F238E27FC236}">
                <a16:creationId xmlns:a16="http://schemas.microsoft.com/office/drawing/2014/main" id="{A093551A-6007-459E-95A0-DB5BE18B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553" y="841674"/>
            <a:ext cx="5510349" cy="6886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показатели Федерального проекта «Успех каждого ребенка»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Национального проекта «Образование»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F6A76AB-723A-4CB3-9842-152FAD7F2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505" y="2040182"/>
            <a:ext cx="10452296" cy="798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детей деятельностью региональных центров выявления, поддержки и развития способностей и талантов у детей и молодежи, технопарков "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и центров "IТ-куб"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37CFEC-283F-4D9A-962B-0D86CA8CAC00}"/>
              </a:ext>
            </a:extLst>
          </p:cNvPr>
          <p:cNvSpPr/>
          <p:nvPr/>
        </p:nvSpPr>
        <p:spPr>
          <a:xfrm>
            <a:off x="869853" y="3029242"/>
            <a:ext cx="10452294" cy="712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обучающихся по образовательным программам основного и среднего общего образования, охваченных мероприятиями, направленными на раннюю </a:t>
            </a:r>
            <a:r>
              <a:rPr 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профессиональную ориентацию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D75CF8-EDE8-426E-98D8-D3EE7A2C28AD}"/>
              </a:ext>
            </a:extLst>
          </p:cNvPr>
          <p:cNvSpPr/>
          <p:nvPr/>
        </p:nvSpPr>
        <p:spPr>
          <a:xfrm>
            <a:off x="869853" y="4019682"/>
            <a:ext cx="10452294" cy="713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в возрасте от 5 до 18 лет, охваченных дополнительным образованием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CC87E-4A66-4C26-87CF-56D2B2BE0E39}"/>
              </a:ext>
            </a:extLst>
          </p:cNvPr>
          <p:cNvSpPr/>
          <p:nvPr/>
        </p:nvSpPr>
        <p:spPr>
          <a:xfrm>
            <a:off x="901505" y="5022855"/>
            <a:ext cx="10452295" cy="5883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субъектов Российской Федерации, выдающих сертификаты дополнительного образования в рамках системы персонифицированного финансирования дополнительного образования детей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0611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6156</TotalTime>
  <Words>7436</Words>
  <Application>Microsoft Office PowerPoint</Application>
  <PresentationFormat>Широкоэкранный</PresentationFormat>
  <Paragraphs>1342</Paragraphs>
  <Slides>45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8" baseType="lpstr">
      <vt:lpstr>Arial</vt:lpstr>
      <vt:lpstr>Calibri</vt:lpstr>
      <vt:lpstr>Calibri Light</vt:lpstr>
      <vt:lpstr>Cambria</vt:lpstr>
      <vt:lpstr>等线</vt:lpstr>
      <vt:lpstr>Franklin Gothic Medium</vt:lpstr>
      <vt:lpstr>HelveticaNeue medium</vt:lpstr>
      <vt:lpstr>Segoe UI</vt:lpstr>
      <vt:lpstr>Symbol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показатели Федерального проекта «Успех каждого ребенка» Национального проекта «Образование»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ofk_ykt@mail.ru</dc:creator>
  <cp:lastModifiedBy>Вероника</cp:lastModifiedBy>
  <cp:revision>361</cp:revision>
  <dcterms:created xsi:type="dcterms:W3CDTF">2023-03-17T06:45:10Z</dcterms:created>
  <dcterms:modified xsi:type="dcterms:W3CDTF">2024-02-12T02:23:54Z</dcterms:modified>
</cp:coreProperties>
</file>